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7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70B95E-DD9E-45E3-B30C-CAC474CB372B}" v="66" dt="2020-07-02T15:18:40.653"/>
    <p1510:client id="{E68677E4-D6F3-498C-9214-22048F5CCFFF}" v="4" dt="2020-07-02T15:27:46.1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939" autoAdjust="0"/>
    <p:restoredTop sz="94660"/>
  </p:normalViewPr>
  <p:slideViewPr>
    <p:cSldViewPr snapToGrid="0">
      <p:cViewPr varScale="1">
        <p:scale>
          <a:sx n="66" d="100"/>
          <a:sy n="66" d="100"/>
        </p:scale>
        <p:origin x="22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33"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32" Type="http://schemas.microsoft.com/office/2015/10/relationships/revisionInfo" Target="revisionInfo.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5570B95E-DD9E-45E3-B30C-CAC474CB372B}"/>
    <pc:docChg chg="modSld">
      <pc:chgData name="" userId="" providerId="" clId="Web-{5570B95E-DD9E-45E3-B30C-CAC474CB372B}" dt="2020-07-02T15:18:38.372" v="64" actId="20577"/>
      <pc:docMkLst>
        <pc:docMk/>
      </pc:docMkLst>
      <pc:sldChg chg="modSp">
        <pc:chgData name="" userId="" providerId="" clId="Web-{5570B95E-DD9E-45E3-B30C-CAC474CB372B}" dt="2020-07-02T15:18:36.294" v="62" actId="20577"/>
        <pc:sldMkLst>
          <pc:docMk/>
          <pc:sldMk cId="1941149460" sldId="259"/>
        </pc:sldMkLst>
        <pc:spChg chg="mod">
          <ac:chgData name="" userId="" providerId="" clId="Web-{5570B95E-DD9E-45E3-B30C-CAC474CB372B}" dt="2020-07-02T15:18:36.294" v="62" actId="20577"/>
          <ac:spMkLst>
            <pc:docMk/>
            <pc:sldMk cId="1941149460" sldId="259"/>
            <ac:spMk id="6" creationId="{00000000-0000-0000-0000-000000000000}"/>
          </ac:spMkLst>
        </pc:spChg>
      </pc:sldChg>
    </pc:docChg>
  </pc:docChgLst>
  <pc:docChgLst>
    <pc:chgData clId="Web-{E68677E4-D6F3-498C-9214-22048F5CCFFF}"/>
    <pc:docChg chg="modSld">
      <pc:chgData name="" userId="" providerId="" clId="Web-{E68677E4-D6F3-498C-9214-22048F5CCFFF}" dt="2020-07-02T15:27:46.111" v="3" actId="20577"/>
      <pc:docMkLst>
        <pc:docMk/>
      </pc:docMkLst>
      <pc:sldChg chg="modSp">
        <pc:chgData name="" userId="" providerId="" clId="Web-{E68677E4-D6F3-498C-9214-22048F5CCFFF}" dt="2020-07-02T15:27:46.096" v="2" actId="20577"/>
        <pc:sldMkLst>
          <pc:docMk/>
          <pc:sldMk cId="1941149460" sldId="259"/>
        </pc:sldMkLst>
        <pc:spChg chg="mod">
          <ac:chgData name="" userId="" providerId="" clId="Web-{E68677E4-D6F3-498C-9214-22048F5CCFFF}" dt="2020-07-02T15:27:46.096" v="2" actId="20577"/>
          <ac:spMkLst>
            <pc:docMk/>
            <pc:sldMk cId="1941149460" sldId="259"/>
            <ac:spMk id="6"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EA6DF9E-0ACB-44D5-B5C7-A94FB0097BAB}" type="datetimeFigureOut">
              <a:rPr lang="en-GB" smtClean="0"/>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BAE1E9-C439-424B-B0D2-7B543E8C3050}" type="slidenum">
              <a:rPr lang="en-GB" smtClean="0"/>
              <a:t>‹#›</a:t>
            </a:fld>
            <a:endParaRPr lang="en-GB"/>
          </a:p>
        </p:txBody>
      </p:sp>
    </p:spTree>
    <p:extLst>
      <p:ext uri="{BB962C8B-B14F-4D97-AF65-F5344CB8AC3E}">
        <p14:creationId xmlns:p14="http://schemas.microsoft.com/office/powerpoint/2010/main" val="3949581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EA6DF9E-0ACB-44D5-B5C7-A94FB0097BAB}" type="datetimeFigureOut">
              <a:rPr lang="en-GB" smtClean="0"/>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BAE1E9-C439-424B-B0D2-7B543E8C3050}" type="slidenum">
              <a:rPr lang="en-GB" smtClean="0"/>
              <a:t>‹#›</a:t>
            </a:fld>
            <a:endParaRPr lang="en-GB"/>
          </a:p>
        </p:txBody>
      </p:sp>
    </p:spTree>
    <p:extLst>
      <p:ext uri="{BB962C8B-B14F-4D97-AF65-F5344CB8AC3E}">
        <p14:creationId xmlns:p14="http://schemas.microsoft.com/office/powerpoint/2010/main" val="692317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EA6DF9E-0ACB-44D5-B5C7-A94FB0097BAB}" type="datetimeFigureOut">
              <a:rPr lang="en-GB" smtClean="0"/>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BAE1E9-C439-424B-B0D2-7B543E8C3050}" type="slidenum">
              <a:rPr lang="en-GB" smtClean="0"/>
              <a:t>‹#›</a:t>
            </a:fld>
            <a:endParaRPr lang="en-GB"/>
          </a:p>
        </p:txBody>
      </p:sp>
    </p:spTree>
    <p:extLst>
      <p:ext uri="{BB962C8B-B14F-4D97-AF65-F5344CB8AC3E}">
        <p14:creationId xmlns:p14="http://schemas.microsoft.com/office/powerpoint/2010/main" val="1668472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EA6DF9E-0ACB-44D5-B5C7-A94FB0097BAB}" type="datetimeFigureOut">
              <a:rPr lang="en-GB" smtClean="0"/>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BAE1E9-C439-424B-B0D2-7B543E8C3050}" type="slidenum">
              <a:rPr lang="en-GB" smtClean="0"/>
              <a:t>‹#›</a:t>
            </a:fld>
            <a:endParaRPr lang="en-GB"/>
          </a:p>
        </p:txBody>
      </p:sp>
    </p:spTree>
    <p:extLst>
      <p:ext uri="{BB962C8B-B14F-4D97-AF65-F5344CB8AC3E}">
        <p14:creationId xmlns:p14="http://schemas.microsoft.com/office/powerpoint/2010/main" val="3036800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A6DF9E-0ACB-44D5-B5C7-A94FB0097BAB}" type="datetimeFigureOut">
              <a:rPr lang="en-GB" smtClean="0"/>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BAE1E9-C439-424B-B0D2-7B543E8C3050}" type="slidenum">
              <a:rPr lang="en-GB" smtClean="0"/>
              <a:t>‹#›</a:t>
            </a:fld>
            <a:endParaRPr lang="en-GB"/>
          </a:p>
        </p:txBody>
      </p:sp>
    </p:spTree>
    <p:extLst>
      <p:ext uri="{BB962C8B-B14F-4D97-AF65-F5344CB8AC3E}">
        <p14:creationId xmlns:p14="http://schemas.microsoft.com/office/powerpoint/2010/main" val="3160882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EA6DF9E-0ACB-44D5-B5C7-A94FB0097BAB}" type="datetimeFigureOut">
              <a:rPr lang="en-GB" smtClean="0"/>
              <a:t>06/07/2020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BAE1E9-C439-424B-B0D2-7B543E8C3050}" type="slidenum">
              <a:rPr lang="en-GB" smtClean="0"/>
              <a:t>‹#›</a:t>
            </a:fld>
            <a:endParaRPr lang="en-GB"/>
          </a:p>
        </p:txBody>
      </p:sp>
    </p:spTree>
    <p:extLst>
      <p:ext uri="{BB962C8B-B14F-4D97-AF65-F5344CB8AC3E}">
        <p14:creationId xmlns:p14="http://schemas.microsoft.com/office/powerpoint/2010/main" val="2963494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EA6DF9E-0ACB-44D5-B5C7-A94FB0097BAB}" type="datetimeFigureOut">
              <a:rPr lang="en-GB" smtClean="0"/>
              <a:t>06/07/2020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FBAE1E9-C439-424B-B0D2-7B543E8C3050}" type="slidenum">
              <a:rPr lang="en-GB" smtClean="0"/>
              <a:t>‹#›</a:t>
            </a:fld>
            <a:endParaRPr lang="en-GB"/>
          </a:p>
        </p:txBody>
      </p:sp>
    </p:spTree>
    <p:extLst>
      <p:ext uri="{BB962C8B-B14F-4D97-AF65-F5344CB8AC3E}">
        <p14:creationId xmlns:p14="http://schemas.microsoft.com/office/powerpoint/2010/main" val="3441431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EA6DF9E-0ACB-44D5-B5C7-A94FB0097BAB}" type="datetimeFigureOut">
              <a:rPr lang="en-GB" smtClean="0"/>
              <a:t>06/07/2020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FBAE1E9-C439-424B-B0D2-7B543E8C3050}" type="slidenum">
              <a:rPr lang="en-GB" smtClean="0"/>
              <a:t>‹#›</a:t>
            </a:fld>
            <a:endParaRPr lang="en-GB"/>
          </a:p>
        </p:txBody>
      </p:sp>
    </p:spTree>
    <p:extLst>
      <p:ext uri="{BB962C8B-B14F-4D97-AF65-F5344CB8AC3E}">
        <p14:creationId xmlns:p14="http://schemas.microsoft.com/office/powerpoint/2010/main" val="2291650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A6DF9E-0ACB-44D5-B5C7-A94FB0097BAB}" type="datetimeFigureOut">
              <a:rPr lang="en-GB" smtClean="0"/>
              <a:t>06/07/2020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FBAE1E9-C439-424B-B0D2-7B543E8C3050}" type="slidenum">
              <a:rPr lang="en-GB" smtClean="0"/>
              <a:t>‹#›</a:t>
            </a:fld>
            <a:endParaRPr lang="en-GB"/>
          </a:p>
        </p:txBody>
      </p:sp>
    </p:spTree>
    <p:extLst>
      <p:ext uri="{BB962C8B-B14F-4D97-AF65-F5344CB8AC3E}">
        <p14:creationId xmlns:p14="http://schemas.microsoft.com/office/powerpoint/2010/main" val="4229905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A6DF9E-0ACB-44D5-B5C7-A94FB0097BAB}" type="datetimeFigureOut">
              <a:rPr lang="en-GB" smtClean="0"/>
              <a:t>06/07/2020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BAE1E9-C439-424B-B0D2-7B543E8C3050}" type="slidenum">
              <a:rPr lang="en-GB" smtClean="0"/>
              <a:t>‹#›</a:t>
            </a:fld>
            <a:endParaRPr lang="en-GB"/>
          </a:p>
        </p:txBody>
      </p:sp>
    </p:spTree>
    <p:extLst>
      <p:ext uri="{BB962C8B-B14F-4D97-AF65-F5344CB8AC3E}">
        <p14:creationId xmlns:p14="http://schemas.microsoft.com/office/powerpoint/2010/main" val="180389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A6DF9E-0ACB-44D5-B5C7-A94FB0097BAB}" type="datetimeFigureOut">
              <a:rPr lang="en-GB" smtClean="0"/>
              <a:t>06/07/2020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BAE1E9-C439-424B-B0D2-7B543E8C3050}" type="slidenum">
              <a:rPr lang="en-GB" smtClean="0"/>
              <a:t>‹#›</a:t>
            </a:fld>
            <a:endParaRPr lang="en-GB"/>
          </a:p>
        </p:txBody>
      </p:sp>
    </p:spTree>
    <p:extLst>
      <p:ext uri="{BB962C8B-B14F-4D97-AF65-F5344CB8AC3E}">
        <p14:creationId xmlns:p14="http://schemas.microsoft.com/office/powerpoint/2010/main" val="891279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A6DF9E-0ACB-44D5-B5C7-A94FB0097BAB}" type="datetimeFigureOut">
              <a:rPr lang="en-GB" smtClean="0"/>
              <a:t>06/07/2020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BAE1E9-C439-424B-B0D2-7B543E8C3050}" type="slidenum">
              <a:rPr lang="en-GB" smtClean="0"/>
              <a:t>‹#›</a:t>
            </a:fld>
            <a:endParaRPr lang="en-GB"/>
          </a:p>
        </p:txBody>
      </p:sp>
    </p:spTree>
    <p:extLst>
      <p:ext uri="{BB962C8B-B14F-4D97-AF65-F5344CB8AC3E}">
        <p14:creationId xmlns:p14="http://schemas.microsoft.com/office/powerpoint/2010/main" val="3365258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www.examsolutions.net/as-maths/aqa/" TargetMode="External"/><Relationship Id="rId4" Type="http://schemas.openxmlformats.org/officeDocument/2006/relationships/hyperlink" Target="https://www.mathsgenie.co.uk/gcse.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p:cNvPicPr>
            <a:picLocks noChangeAspect="1"/>
          </p:cNvPicPr>
          <p:nvPr/>
        </p:nvPicPr>
        <p:blipFill>
          <a:blip r:embed="rId2">
            <a:lum bright="70000" contrast="-70000"/>
          </a:blip>
          <a:stretch>
            <a:fillRect/>
          </a:stretch>
        </p:blipFill>
        <p:spPr>
          <a:xfrm>
            <a:off x="0" y="3823"/>
            <a:ext cx="12192000" cy="6958292"/>
          </a:xfrm>
          <a:prstGeom prst="rect">
            <a:avLst/>
          </a:prstGeom>
        </p:spPr>
      </p:pic>
      <p:sp>
        <p:nvSpPr>
          <p:cNvPr id="16" name="Rectangle 15"/>
          <p:cNvSpPr/>
          <p:nvPr/>
        </p:nvSpPr>
        <p:spPr>
          <a:xfrm>
            <a:off x="6590923" y="4282289"/>
            <a:ext cx="5413972" cy="248065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6554709" y="3018373"/>
            <a:ext cx="4834550" cy="11603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6554709" y="1720503"/>
            <a:ext cx="4834550" cy="126602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380246" y="5614631"/>
            <a:ext cx="5893805" cy="114830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380246" y="4017257"/>
            <a:ext cx="5893805" cy="149977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380246" y="1928389"/>
            <a:ext cx="5893805" cy="2088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380246" y="977774"/>
            <a:ext cx="4372823" cy="8390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p:cNvPicPr>
            <a:picLocks noChangeAspect="1"/>
          </p:cNvPicPr>
          <p:nvPr/>
        </p:nvPicPr>
        <p:blipFill>
          <a:blip r:embed="rId3"/>
          <a:stretch>
            <a:fillRect/>
          </a:stretch>
        </p:blipFill>
        <p:spPr>
          <a:xfrm>
            <a:off x="8718582" y="86714"/>
            <a:ext cx="3409950" cy="1343025"/>
          </a:xfrm>
          <a:prstGeom prst="rect">
            <a:avLst/>
          </a:prstGeom>
        </p:spPr>
      </p:pic>
      <p:sp>
        <p:nvSpPr>
          <p:cNvPr id="5" name="TextBox 4"/>
          <p:cNvSpPr txBox="1"/>
          <p:nvPr/>
        </p:nvSpPr>
        <p:spPr>
          <a:xfrm>
            <a:off x="8476034" y="1348965"/>
            <a:ext cx="3736063" cy="830997"/>
          </a:xfrm>
          <a:prstGeom prst="rect">
            <a:avLst/>
          </a:prstGeom>
          <a:noFill/>
        </p:spPr>
        <p:txBody>
          <a:bodyPr wrap="square" rtlCol="0">
            <a:spAutoFit/>
          </a:bodyPr>
          <a:lstStyle/>
          <a:p>
            <a:pPr algn="ctr" fontAlgn="base"/>
            <a:r>
              <a:rPr lang="en-GB" sz="1200" b="1" i="1" dirty="0"/>
              <a:t>"Transforming lives through learning"</a:t>
            </a:r>
            <a:endParaRPr lang="en-GB" sz="1200" dirty="0"/>
          </a:p>
          <a:p>
            <a:r>
              <a:rPr lang="en-GB" dirty="0"/>
              <a:t/>
            </a:r>
            <a:br>
              <a:rPr lang="en-GB" dirty="0"/>
            </a:br>
            <a:endParaRPr lang="en-GB" dirty="0"/>
          </a:p>
        </p:txBody>
      </p:sp>
      <p:sp>
        <p:nvSpPr>
          <p:cNvPr id="6" name="TextBox 5"/>
          <p:cNvSpPr txBox="1"/>
          <p:nvPr/>
        </p:nvSpPr>
        <p:spPr>
          <a:xfrm>
            <a:off x="484361" y="318669"/>
            <a:ext cx="5930019" cy="6294031"/>
          </a:xfrm>
          <a:prstGeom prst="rect">
            <a:avLst/>
          </a:prstGeom>
          <a:noFill/>
        </p:spPr>
        <p:txBody>
          <a:bodyPr wrap="square" rtlCol="0">
            <a:spAutoFit/>
          </a:bodyPr>
          <a:lstStyle/>
          <a:p>
            <a:r>
              <a:rPr lang="en-GB" sz="2800" i="1" dirty="0"/>
              <a:t>KS5 Transition – Year 11 to Year 12</a:t>
            </a:r>
          </a:p>
          <a:p>
            <a:endParaRPr lang="en-GB" dirty="0"/>
          </a:p>
          <a:p>
            <a:r>
              <a:rPr lang="en-GB" b="1" dirty="0"/>
              <a:t>Subject: </a:t>
            </a:r>
            <a:r>
              <a:rPr lang="en-GB" b="1" dirty="0" smtClean="0"/>
              <a:t>Mathematics</a:t>
            </a:r>
            <a:endParaRPr lang="en-GB" b="1" dirty="0"/>
          </a:p>
          <a:p>
            <a:r>
              <a:rPr lang="en-GB" b="1" dirty="0"/>
              <a:t>Contact: </a:t>
            </a:r>
            <a:r>
              <a:rPr lang="en-GB" b="1" dirty="0" smtClean="0"/>
              <a:t>Dani Amorim</a:t>
            </a:r>
            <a:endParaRPr lang="en-GB" dirty="0"/>
          </a:p>
          <a:p>
            <a:endParaRPr lang="en-GB" sz="1500" b="1" dirty="0" smtClean="0"/>
          </a:p>
          <a:p>
            <a:endParaRPr lang="en-GB" sz="1500" b="1" dirty="0" smtClean="0"/>
          </a:p>
          <a:p>
            <a:r>
              <a:rPr lang="en-GB" sz="1500" b="1" dirty="0" smtClean="0"/>
              <a:t>Exam </a:t>
            </a:r>
            <a:r>
              <a:rPr lang="en-GB" sz="1500" b="1" dirty="0"/>
              <a:t>Board: AQA</a:t>
            </a:r>
          </a:p>
          <a:p>
            <a:r>
              <a:rPr lang="en-GB" sz="1500" b="1" dirty="0" smtClean="0"/>
              <a:t>Course Outline:</a:t>
            </a:r>
            <a:r>
              <a:rPr lang="en-GB" sz="1500" dirty="0" smtClean="0"/>
              <a:t> </a:t>
            </a:r>
            <a:r>
              <a:rPr lang="en-US" sz="1400" dirty="0"/>
              <a:t>The A Level mathematics curriculum aims to encourage students to build their confidence in learning and applying their mathematical knowledge and skills across other subject lessons as well as in real life applications. This is because mathematical cognitive thinking is the base of STEM subjects and in engineering and digital technological courses, which is one of the focuses of UTC Swindon courses. </a:t>
            </a:r>
            <a:endParaRPr lang="en-US" sz="1400" dirty="0" smtClean="0"/>
          </a:p>
          <a:p>
            <a:r>
              <a:rPr lang="en-GB" sz="1500" b="1" dirty="0" smtClean="0"/>
              <a:t>Type </a:t>
            </a:r>
            <a:r>
              <a:rPr lang="en-GB" sz="1500" b="1" dirty="0"/>
              <a:t>of Assessment: 100% exam based</a:t>
            </a:r>
          </a:p>
          <a:p>
            <a:endParaRPr lang="en-GB" sz="1400" dirty="0"/>
          </a:p>
          <a:p>
            <a:r>
              <a:rPr lang="en-GB" b="1" dirty="0"/>
              <a:t>Pre-Reading List</a:t>
            </a:r>
          </a:p>
          <a:p>
            <a:r>
              <a:rPr lang="en-GB" b="1" dirty="0" smtClean="0"/>
              <a:t>New </a:t>
            </a:r>
            <a:r>
              <a:rPr lang="en-GB" b="1" dirty="0"/>
              <a:t>A-Level Maths for OCR: Year 1 &amp; 2 Complete Revision &amp; Practice with Online Edition (CGP A-Level Maths) </a:t>
            </a:r>
          </a:p>
          <a:p>
            <a:endParaRPr lang="en-GB" b="1" dirty="0" smtClean="0">
              <a:solidFill>
                <a:schemeClr val="bg1"/>
              </a:solidFill>
            </a:endParaRPr>
          </a:p>
          <a:p>
            <a:endParaRPr lang="en-GB" b="1" dirty="0" smtClean="0">
              <a:solidFill>
                <a:schemeClr val="bg1"/>
              </a:solidFill>
            </a:endParaRPr>
          </a:p>
          <a:p>
            <a:endParaRPr lang="en-GB" b="1" dirty="0" smtClean="0">
              <a:solidFill>
                <a:schemeClr val="bg1"/>
              </a:solidFill>
            </a:endParaRPr>
          </a:p>
          <a:p>
            <a:r>
              <a:rPr lang="en-GB" b="1" dirty="0" smtClean="0">
                <a:solidFill>
                  <a:schemeClr val="tx1">
                    <a:lumMod val="95000"/>
                    <a:lumOff val="5000"/>
                  </a:schemeClr>
                </a:solidFill>
              </a:rPr>
              <a:t>Useful </a:t>
            </a:r>
            <a:r>
              <a:rPr lang="en-GB" b="1" dirty="0">
                <a:solidFill>
                  <a:schemeClr val="tx1">
                    <a:lumMod val="95000"/>
                    <a:lumOff val="5000"/>
                  </a:schemeClr>
                </a:solidFill>
              </a:rPr>
              <a:t>Links:</a:t>
            </a:r>
          </a:p>
          <a:p>
            <a:r>
              <a:rPr lang="en-GB" dirty="0">
                <a:hlinkClick r:id="rId4"/>
              </a:rPr>
              <a:t>https://</a:t>
            </a:r>
            <a:r>
              <a:rPr lang="en-GB" dirty="0" smtClean="0">
                <a:hlinkClick r:id="rId4"/>
              </a:rPr>
              <a:t>www.mathsgenie.co.uk/gcse.html</a:t>
            </a:r>
            <a:r>
              <a:rPr lang="en-GB" dirty="0" smtClean="0"/>
              <a:t> </a:t>
            </a:r>
          </a:p>
          <a:p>
            <a:r>
              <a:rPr lang="en-GB" dirty="0">
                <a:hlinkClick r:id="rId5"/>
              </a:rPr>
              <a:t>https://www.examsolutions.net/as-maths/aqa</a:t>
            </a:r>
            <a:r>
              <a:rPr lang="en-GB" dirty="0" smtClean="0">
                <a:hlinkClick r:id="rId5"/>
              </a:rPr>
              <a:t>/</a:t>
            </a:r>
            <a:r>
              <a:rPr lang="en-GB" dirty="0" smtClean="0"/>
              <a:t> </a:t>
            </a:r>
            <a:endParaRPr lang="en-GB" dirty="0"/>
          </a:p>
        </p:txBody>
      </p:sp>
      <p:sp>
        <p:nvSpPr>
          <p:cNvPr id="7" name="TextBox 6"/>
          <p:cNvSpPr txBox="1"/>
          <p:nvPr/>
        </p:nvSpPr>
        <p:spPr>
          <a:xfrm>
            <a:off x="6554709" y="1696440"/>
            <a:ext cx="4981509" cy="2585323"/>
          </a:xfrm>
          <a:prstGeom prst="rect">
            <a:avLst/>
          </a:prstGeom>
          <a:noFill/>
        </p:spPr>
        <p:txBody>
          <a:bodyPr wrap="square" rtlCol="0">
            <a:spAutoFit/>
          </a:bodyPr>
          <a:lstStyle/>
          <a:p>
            <a:r>
              <a:rPr lang="en-GB" b="1" dirty="0"/>
              <a:t>Key Terminology</a:t>
            </a:r>
          </a:p>
          <a:p>
            <a:r>
              <a:rPr lang="en-GB" b="1" dirty="0" smtClean="0">
                <a:solidFill>
                  <a:schemeClr val="bg1"/>
                </a:solidFill>
              </a:rPr>
              <a:t>Analyse                Evaluate            Estimate </a:t>
            </a:r>
            <a:r>
              <a:rPr lang="en-GB" b="1" dirty="0">
                <a:solidFill>
                  <a:schemeClr val="bg1"/>
                </a:solidFill>
              </a:rPr>
              <a:t>	</a:t>
            </a:r>
          </a:p>
          <a:p>
            <a:r>
              <a:rPr lang="en-GB" b="1" dirty="0">
                <a:solidFill>
                  <a:schemeClr val="bg1"/>
                </a:solidFill>
              </a:rPr>
              <a:t>Assess	</a:t>
            </a:r>
            <a:r>
              <a:rPr lang="en-GB" b="1" dirty="0" smtClean="0">
                <a:solidFill>
                  <a:schemeClr val="bg1"/>
                </a:solidFill>
              </a:rPr>
              <a:t>            </a:t>
            </a:r>
            <a:r>
              <a:rPr lang="en-GB" dirty="0" smtClean="0"/>
              <a:t> </a:t>
            </a:r>
            <a:r>
              <a:rPr lang="en-GB" b="1" dirty="0" smtClean="0">
                <a:solidFill>
                  <a:schemeClr val="bg1"/>
                </a:solidFill>
              </a:rPr>
              <a:t>Reasoning         Modelling </a:t>
            </a:r>
            <a:endParaRPr lang="en-GB" b="1" dirty="0">
              <a:solidFill>
                <a:schemeClr val="bg1"/>
              </a:solidFill>
            </a:endParaRPr>
          </a:p>
          <a:p>
            <a:r>
              <a:rPr lang="en-GB" b="1" dirty="0">
                <a:solidFill>
                  <a:schemeClr val="bg1"/>
                </a:solidFill>
              </a:rPr>
              <a:t>Compare	</a:t>
            </a:r>
            <a:r>
              <a:rPr lang="en-GB" b="1" dirty="0" smtClean="0">
                <a:solidFill>
                  <a:schemeClr val="bg1"/>
                </a:solidFill>
              </a:rPr>
              <a:t>             Interpret</a:t>
            </a:r>
          </a:p>
          <a:p>
            <a:endParaRPr lang="en-GB" b="1" dirty="0">
              <a:solidFill>
                <a:schemeClr val="bg1"/>
              </a:solidFill>
            </a:endParaRPr>
          </a:p>
          <a:p>
            <a:r>
              <a:rPr lang="en-GB" b="1" dirty="0"/>
              <a:t>Subject Specific Terminology</a:t>
            </a:r>
          </a:p>
          <a:p>
            <a:r>
              <a:rPr lang="en-GB" b="1" dirty="0" smtClean="0"/>
              <a:t>Extract, hence, show that, prove, verify, plot, draw, given &amp; state, find &amp; solve, reasoning, determine, differentiate, distribution, etc.</a:t>
            </a:r>
            <a:endParaRPr lang="en-GB" b="1" dirty="0"/>
          </a:p>
        </p:txBody>
      </p:sp>
      <p:sp>
        <p:nvSpPr>
          <p:cNvPr id="9" name="TextBox 8"/>
          <p:cNvSpPr txBox="1"/>
          <p:nvPr/>
        </p:nvSpPr>
        <p:spPr>
          <a:xfrm>
            <a:off x="6600972" y="4092903"/>
            <a:ext cx="5413972" cy="2031325"/>
          </a:xfrm>
          <a:prstGeom prst="rect">
            <a:avLst/>
          </a:prstGeom>
          <a:noFill/>
        </p:spPr>
        <p:txBody>
          <a:bodyPr wrap="square" rtlCol="0">
            <a:spAutoFit/>
          </a:bodyPr>
          <a:lstStyle/>
          <a:p>
            <a:endParaRPr lang="en-GB" dirty="0"/>
          </a:p>
          <a:p>
            <a:r>
              <a:rPr lang="en-GB" b="1" dirty="0"/>
              <a:t>Activities to complete before joining:</a:t>
            </a:r>
          </a:p>
          <a:p>
            <a:endParaRPr lang="en-GB" dirty="0" smtClean="0"/>
          </a:p>
          <a:p>
            <a:r>
              <a:rPr lang="en-GB" dirty="0" smtClean="0"/>
              <a:t>Complete the ‘The Bridge to A Level maths – Problem solving ’ activities </a:t>
            </a:r>
            <a:r>
              <a:rPr lang="en-GB" dirty="0" smtClean="0"/>
              <a:t>pack </a:t>
            </a:r>
            <a:r>
              <a:rPr lang="en-GB" smtClean="0"/>
              <a:t>(click here). </a:t>
            </a:r>
            <a:endParaRPr lang="en-GB" dirty="0" smtClean="0"/>
          </a:p>
          <a:p>
            <a:endParaRPr lang="en-GB" dirty="0" smtClean="0"/>
          </a:p>
          <a:p>
            <a:r>
              <a:rPr lang="en-GB" dirty="0" smtClean="0"/>
              <a:t>Follow the link to Sway and attempt the maths project.</a:t>
            </a:r>
            <a:endParaRPr lang="en-GB" dirty="0"/>
          </a:p>
        </p:txBody>
      </p:sp>
    </p:spTree>
    <p:extLst>
      <p:ext uri="{BB962C8B-B14F-4D97-AF65-F5344CB8AC3E}">
        <p14:creationId xmlns:p14="http://schemas.microsoft.com/office/powerpoint/2010/main" val="27098816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9F8316A95C73C4687C62AEADCFE4797" ma:contentTypeVersion="4" ma:contentTypeDescription="Create a new document." ma:contentTypeScope="" ma:versionID="aed4f9b43aa7cea74e6cd7a62359dda7">
  <xsd:schema xmlns:xsd="http://www.w3.org/2001/XMLSchema" xmlns:xs="http://www.w3.org/2001/XMLSchema" xmlns:p="http://schemas.microsoft.com/office/2006/metadata/properties" xmlns:ns2="1bcba02e-743a-4d27-932f-3f73b92300da" targetNamespace="http://schemas.microsoft.com/office/2006/metadata/properties" ma:root="true" ma:fieldsID="5b51764b560017b3993a755ab7ba66c0" ns2:_="">
    <xsd:import namespace="1bcba02e-743a-4d27-932f-3f73b92300d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cba02e-743a-4d27-932f-3f73b92300d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A04CBB5-6DEA-4B4F-80A9-F42B02B713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cba02e-743a-4d27-932f-3f73b92300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6F55273-B0A8-42D8-8646-A4364F8CF92C}">
  <ds:schemaRefs>
    <ds:schemaRef ds:uri="http://purl.org/dc/dcmitype/"/>
    <ds:schemaRef ds:uri="http://schemas.microsoft.com/office/infopath/2007/PartnerControls"/>
    <ds:schemaRef ds:uri="1bcba02e-743a-4d27-932f-3f73b92300da"/>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A95A53A3-5193-40D1-AD36-A55A067C43A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1818</TotalTime>
  <Words>166</Words>
  <Application>Microsoft Office PowerPoint</Application>
  <PresentationFormat>Widescreen</PresentationFormat>
  <Paragraphs>33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UTC Swindon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Cherise Osolin</dc:creator>
  <cp:lastModifiedBy>Jon Oliver</cp:lastModifiedBy>
  <cp:revision>44</cp:revision>
  <dcterms:created xsi:type="dcterms:W3CDTF">2020-05-28T07:50:53Z</dcterms:created>
  <dcterms:modified xsi:type="dcterms:W3CDTF">2020-07-06T17:28:36Z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0x010100B9F8316A95C73C4687C62AEADCFE4797</vt:lpwstr>
  </property>
</Properties>
</file>