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58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3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7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0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88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9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3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5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0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7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DF9E-0ACB-44D5-B5C7-A94FB0097BAB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E1E9-C439-424B-B0D2-7B543E8C3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5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qualifications.pearson.com/en/qualifications/btec-nationals/engineering-2016.html#%2Ftab-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3823"/>
            <a:ext cx="12192000" cy="695829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590923" y="4282289"/>
            <a:ext cx="5413972" cy="2480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554709" y="3018373"/>
            <a:ext cx="4834550" cy="116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54709" y="1720503"/>
            <a:ext cx="4834550" cy="12660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80246" y="5776111"/>
            <a:ext cx="6174463" cy="9868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80246" y="3784349"/>
            <a:ext cx="5893805" cy="19193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80246" y="1928389"/>
            <a:ext cx="4372823" cy="1539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80246" y="977774"/>
            <a:ext cx="4372823" cy="839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582" y="86714"/>
            <a:ext cx="3409950" cy="1343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6034" y="1348965"/>
            <a:ext cx="3736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1200" b="1" i="1" dirty="0"/>
              <a:t>"Transforming lives through learning"</a:t>
            </a:r>
            <a:endParaRPr lang="en-GB" sz="12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4032" y="339533"/>
            <a:ext cx="6536602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KS5 Transition – Year 11 to Year 12</a:t>
            </a:r>
          </a:p>
          <a:p>
            <a:endParaRPr lang="en-GB" dirty="0"/>
          </a:p>
          <a:p>
            <a:r>
              <a:rPr lang="en-GB" b="1" dirty="0"/>
              <a:t>Subject: </a:t>
            </a:r>
            <a:r>
              <a:rPr lang="en-GB" b="1" dirty="0" smtClean="0"/>
              <a:t>	</a:t>
            </a:r>
            <a:r>
              <a:rPr lang="en-GB" sz="2000" b="1" dirty="0" smtClean="0"/>
              <a:t>Engineering</a:t>
            </a:r>
            <a:endParaRPr lang="en-GB" sz="2000" b="1" dirty="0"/>
          </a:p>
          <a:p>
            <a:r>
              <a:rPr lang="en-GB" b="1" dirty="0"/>
              <a:t>Contact: </a:t>
            </a:r>
            <a:r>
              <a:rPr lang="en-GB" b="1" dirty="0" smtClean="0"/>
              <a:t>	Tony </a:t>
            </a:r>
            <a:r>
              <a:rPr lang="en-GB" b="1" dirty="0"/>
              <a:t>Jordan</a:t>
            </a:r>
          </a:p>
          <a:p>
            <a:endParaRPr lang="en-GB" dirty="0"/>
          </a:p>
          <a:p>
            <a:r>
              <a:rPr lang="en-GB" b="1" dirty="0"/>
              <a:t>Exam Board: </a:t>
            </a:r>
            <a:r>
              <a:rPr lang="en-GB" dirty="0"/>
              <a:t>Pearson</a:t>
            </a:r>
          </a:p>
          <a:p>
            <a:r>
              <a:rPr lang="en-GB" b="1" dirty="0"/>
              <a:t>Course Outline: </a:t>
            </a:r>
            <a:r>
              <a:rPr lang="en-GB" dirty="0" smtClean="0"/>
              <a:t>BTEC </a:t>
            </a:r>
            <a:r>
              <a:rPr lang="en-GB" dirty="0"/>
              <a:t>Level 3 Engineering</a:t>
            </a:r>
          </a:p>
          <a:p>
            <a:endParaRPr lang="en-GB" b="1" dirty="0"/>
          </a:p>
          <a:p>
            <a:r>
              <a:rPr lang="en-GB" b="1" dirty="0"/>
              <a:t>Type of Assessment:</a:t>
            </a:r>
          </a:p>
          <a:p>
            <a:r>
              <a:rPr lang="en-GB" dirty="0"/>
              <a:t>External  and internal assessments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Pre-Reading List</a:t>
            </a:r>
          </a:p>
          <a:p>
            <a:r>
              <a:rPr lang="en-GB" b="1" dirty="0"/>
              <a:t>-Revision Guide              </a:t>
            </a:r>
            <a:r>
              <a:rPr lang="en-GB" dirty="0"/>
              <a:t>ISBN 9781292150284</a:t>
            </a:r>
            <a:endParaRPr lang="en-GB" b="1" dirty="0"/>
          </a:p>
          <a:p>
            <a:r>
              <a:rPr lang="en-GB" b="1" dirty="0"/>
              <a:t>-Revision Workbook      </a:t>
            </a:r>
            <a:r>
              <a:rPr lang="en-GB" dirty="0"/>
              <a:t>ISBN 9781292150277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r>
              <a:rPr lang="en-GB" b="1" dirty="0"/>
              <a:t>Useful Links:</a:t>
            </a:r>
          </a:p>
          <a:p>
            <a:r>
              <a:rPr lang="en-GB" dirty="0">
                <a:hlinkClick r:id="rId4"/>
              </a:rPr>
              <a:t>https://qualifications.pearson.com/en/qualifications/btec-nationals/engineering-2016.html#%2Ftab-2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54709" y="1816861"/>
            <a:ext cx="47802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Key Terminology</a:t>
            </a:r>
          </a:p>
          <a:p>
            <a:r>
              <a:rPr lang="en-GB" dirty="0"/>
              <a:t>External Assessments are  formal exams</a:t>
            </a:r>
          </a:p>
          <a:p>
            <a:r>
              <a:rPr lang="en-GB" dirty="0"/>
              <a:t>Internal Assessments are coursework based</a:t>
            </a:r>
          </a:p>
          <a:p>
            <a:endParaRPr lang="en-GB" b="1" dirty="0"/>
          </a:p>
          <a:p>
            <a:r>
              <a:rPr lang="en-GB" b="1" dirty="0"/>
              <a:t>Subject Specific Terminology</a:t>
            </a:r>
          </a:p>
          <a:p>
            <a:r>
              <a:rPr lang="en-GB" dirty="0"/>
              <a:t>Pass, Merit  and Distinction are what the levels are based upon</a:t>
            </a:r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90923" y="3896642"/>
            <a:ext cx="5413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/>
              <a:t>Activities to complete before joining:</a:t>
            </a:r>
          </a:p>
          <a:p>
            <a:r>
              <a:rPr lang="en-GB" dirty="0"/>
              <a:t>Get a revision guide</a:t>
            </a:r>
          </a:p>
          <a:p>
            <a:endParaRPr lang="en-GB" dirty="0"/>
          </a:p>
          <a:p>
            <a:r>
              <a:rPr lang="en-GB" dirty="0"/>
              <a:t>Refer (you do not have to read it all) to the “Getting to Know Unit 1” pdf and rate yourself against the headings in the next slide.</a:t>
            </a:r>
          </a:p>
          <a:p>
            <a:r>
              <a:rPr lang="en-GB" dirty="0"/>
              <a:t>You are not expected to attempt any questions from the guide.  Please read carefully the  introduction and the section ”Think Carefully” Page 67 onwards</a:t>
            </a:r>
          </a:p>
        </p:txBody>
      </p:sp>
    </p:spTree>
    <p:extLst>
      <p:ext uri="{BB962C8B-B14F-4D97-AF65-F5344CB8AC3E}">
        <p14:creationId xmlns:p14="http://schemas.microsoft.com/office/powerpoint/2010/main" val="47296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3823"/>
            <a:ext cx="12192000" cy="69582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582" y="86714"/>
            <a:ext cx="3409950" cy="1343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6034" y="1348965"/>
            <a:ext cx="3736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1200" b="1" i="1" dirty="0"/>
              <a:t>"Transforming lives through learning"</a:t>
            </a:r>
            <a:endParaRPr lang="en-GB" sz="1200" dirty="0"/>
          </a:p>
          <a:p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B495631-1583-4EED-BD5C-A09BFE511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17305"/>
              </p:ext>
            </p:extLst>
          </p:nvPr>
        </p:nvGraphicFramePr>
        <p:xfrm>
          <a:off x="762392" y="453377"/>
          <a:ext cx="736834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394">
                  <a:extLst>
                    <a:ext uri="{9D8B030D-6E8A-4147-A177-3AD203B41FA5}">
                      <a16:colId xmlns:a16="http://schemas.microsoft.com/office/drawing/2014/main" val="1945076829"/>
                    </a:ext>
                  </a:extLst>
                </a:gridCol>
                <a:gridCol w="1772750">
                  <a:extLst>
                    <a:ext uri="{9D8B030D-6E8A-4147-A177-3AD203B41FA5}">
                      <a16:colId xmlns:a16="http://schemas.microsoft.com/office/drawing/2014/main" val="2763560897"/>
                    </a:ext>
                  </a:extLst>
                </a:gridCol>
                <a:gridCol w="1867719">
                  <a:extLst>
                    <a:ext uri="{9D8B030D-6E8A-4147-A177-3AD203B41FA5}">
                      <a16:colId xmlns:a16="http://schemas.microsoft.com/office/drawing/2014/main" val="3580565892"/>
                    </a:ext>
                  </a:extLst>
                </a:gridCol>
                <a:gridCol w="1658485">
                  <a:extLst>
                    <a:ext uri="{9D8B030D-6E8A-4147-A177-3AD203B41FA5}">
                      <a16:colId xmlns:a16="http://schemas.microsoft.com/office/drawing/2014/main" val="2799844536"/>
                    </a:ext>
                  </a:extLst>
                </a:gridCol>
              </a:tblGrid>
              <a:tr h="5681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not seen any of this before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have seen some of this before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am confident with this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55507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A.1 Algebraic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503946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A.2 Trigonometry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03231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B.1 Static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430398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B.2 Dynamic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99476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C.1 Loaded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358668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D.1 Fluid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47694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D.2 Thermodynamics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891253"/>
                  </a:ext>
                </a:extLst>
              </a:tr>
              <a:tr h="568172">
                <a:tc>
                  <a:txBody>
                    <a:bodyPr/>
                    <a:lstStyle/>
                    <a:p>
                      <a:r>
                        <a:rPr lang="en-GB" dirty="0"/>
                        <a:t>E.1 Static and DC 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171723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E.2 DC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55845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E.3 DC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76262"/>
                  </a:ext>
                </a:extLst>
              </a:tr>
              <a:tr h="324670">
                <a:tc>
                  <a:txBody>
                    <a:bodyPr/>
                    <a:lstStyle/>
                    <a:p>
                      <a:r>
                        <a:rPr lang="en-GB" dirty="0"/>
                        <a:t>F.1 Magnetism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70464"/>
                  </a:ext>
                </a:extLst>
              </a:tr>
              <a:tr h="568172">
                <a:tc>
                  <a:txBody>
                    <a:bodyPr/>
                    <a:lstStyle/>
                    <a:p>
                      <a:r>
                        <a:rPr lang="en-GB" dirty="0"/>
                        <a:t>G.1 Single Phase AC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8546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85AD36-8CB9-46C3-9B2A-BA0895663F92}"/>
              </a:ext>
            </a:extLst>
          </p:cNvPr>
          <p:cNvSpPr txBox="1"/>
          <p:nvPr/>
        </p:nvSpPr>
        <p:spPr>
          <a:xfrm>
            <a:off x="8344781" y="2565046"/>
            <a:ext cx="36694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ym typeface="Wingdings 2" panose="05020102010507070707" pitchFamily="18" charset="2"/>
              </a:rPr>
              <a:t>Please place a tick in the box. </a:t>
            </a:r>
          </a:p>
          <a:p>
            <a:r>
              <a:rPr lang="en-GB" sz="2000" dirty="0">
                <a:sym typeface="Wingdings 2" panose="05020102010507070707" pitchFamily="18" charset="2"/>
              </a:rPr>
              <a:t>You can copy and paste this one</a:t>
            </a:r>
          </a:p>
          <a:p>
            <a:r>
              <a:rPr lang="en-GB" sz="3200" dirty="0">
                <a:sym typeface="Wingdings 2" panose="05020102010507070707" pitchFamily="18" charset="2"/>
              </a:rPr>
              <a:t></a:t>
            </a:r>
            <a:endParaRPr lang="en-GB" sz="3200" dirty="0"/>
          </a:p>
          <a:p>
            <a:r>
              <a:rPr lang="en-GB" dirty="0"/>
              <a:t>Then save this </a:t>
            </a:r>
            <a:r>
              <a:rPr lang="en-GB" dirty="0" err="1"/>
              <a:t>Powerpoint</a:t>
            </a:r>
            <a:r>
              <a:rPr lang="en-GB" dirty="0"/>
              <a:t> for when </a:t>
            </a:r>
          </a:p>
          <a:p>
            <a:r>
              <a:rPr lang="en-GB" dirty="0"/>
              <a:t>we start in September</a:t>
            </a:r>
          </a:p>
        </p:txBody>
      </p:sp>
    </p:spTree>
    <p:extLst>
      <p:ext uri="{BB962C8B-B14F-4D97-AF65-F5344CB8AC3E}">
        <p14:creationId xmlns:p14="http://schemas.microsoft.com/office/powerpoint/2010/main" val="285058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F8316A95C73C4687C62AEADCFE4797" ma:contentTypeVersion="4" ma:contentTypeDescription="Create a new document." ma:contentTypeScope="" ma:versionID="aed4f9b43aa7cea74e6cd7a62359dda7">
  <xsd:schema xmlns:xsd="http://www.w3.org/2001/XMLSchema" xmlns:xs="http://www.w3.org/2001/XMLSchema" xmlns:p="http://schemas.microsoft.com/office/2006/metadata/properties" xmlns:ns2="1bcba02e-743a-4d27-932f-3f73b92300da" targetNamespace="http://schemas.microsoft.com/office/2006/metadata/properties" ma:root="true" ma:fieldsID="5b51764b560017b3993a755ab7ba66c0" ns2:_="">
    <xsd:import namespace="1bcba02e-743a-4d27-932f-3f73b92300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ba02e-743a-4d27-932f-3f73b9230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F55273-B0A8-42D8-8646-A4364F8CF92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bcba02e-743a-4d27-932f-3f73b92300da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5A53A3-5193-40D1-AD36-A55A067C43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4CBB5-6DEA-4B4F-80A9-F42B02B71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ba02e-743a-4d27-932f-3f73b9230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200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</vt:vector>
  </TitlesOfParts>
  <Company>UTC Swindon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Cherise Osolin</dc:creator>
  <cp:lastModifiedBy>Jon Oliver</cp:lastModifiedBy>
  <cp:revision>19</cp:revision>
  <dcterms:created xsi:type="dcterms:W3CDTF">2020-05-28T07:50:53Z</dcterms:created>
  <dcterms:modified xsi:type="dcterms:W3CDTF">2020-07-08T08:25:50Z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0x010100B9F8316A95C73C4687C62AEADCFE4797</vt:lpwstr>
  </property>
</Properties>
</file>