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0B95E-DD9E-45E3-B30C-CAC474CB372B}" v="66" dt="2020-07-02T15:18:40.653"/>
    <p1510:client id="{E68677E4-D6F3-498C-9214-22048F5CCFFF}" v="4" dt="2020-07-02T15:27:46.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39" autoAdjust="0"/>
    <p:restoredTop sz="94660"/>
  </p:normalViewPr>
  <p:slideViewPr>
    <p:cSldViewPr snapToGrid="0">
      <p:cViewPr varScale="1">
        <p:scale>
          <a:sx n="66" d="100"/>
          <a:sy n="66" d="100"/>
        </p:scale>
        <p:origin x="2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33"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32" Type="http://schemas.microsoft.com/office/2015/10/relationships/revisionInfo" Target="revisionInfo.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570B95E-DD9E-45E3-B30C-CAC474CB372B}"/>
    <pc:docChg chg="modSld">
      <pc:chgData name="" userId="" providerId="" clId="Web-{5570B95E-DD9E-45E3-B30C-CAC474CB372B}" dt="2020-07-02T15:18:38.372" v="64" actId="20577"/>
      <pc:docMkLst>
        <pc:docMk/>
      </pc:docMkLst>
      <pc:sldChg chg="modSp">
        <pc:chgData name="" userId="" providerId="" clId="Web-{5570B95E-DD9E-45E3-B30C-CAC474CB372B}" dt="2020-07-02T15:18:36.294" v="62" actId="20577"/>
        <pc:sldMkLst>
          <pc:docMk/>
          <pc:sldMk cId="1941149460" sldId="259"/>
        </pc:sldMkLst>
        <pc:spChg chg="mod">
          <ac:chgData name="" userId="" providerId="" clId="Web-{5570B95E-DD9E-45E3-B30C-CAC474CB372B}" dt="2020-07-02T15:18:36.294" v="62" actId="20577"/>
          <ac:spMkLst>
            <pc:docMk/>
            <pc:sldMk cId="1941149460" sldId="259"/>
            <ac:spMk id="6" creationId="{00000000-0000-0000-0000-000000000000}"/>
          </ac:spMkLst>
        </pc:spChg>
      </pc:sldChg>
    </pc:docChg>
  </pc:docChgLst>
  <pc:docChgLst>
    <pc:chgData clId="Web-{E68677E4-D6F3-498C-9214-22048F5CCFFF}"/>
    <pc:docChg chg="modSld">
      <pc:chgData name="" userId="" providerId="" clId="Web-{E68677E4-D6F3-498C-9214-22048F5CCFFF}" dt="2020-07-02T15:27:46.111" v="3" actId="20577"/>
      <pc:docMkLst>
        <pc:docMk/>
      </pc:docMkLst>
      <pc:sldChg chg="modSp">
        <pc:chgData name="" userId="" providerId="" clId="Web-{E68677E4-D6F3-498C-9214-22048F5CCFFF}" dt="2020-07-02T15:27:46.096" v="2" actId="20577"/>
        <pc:sldMkLst>
          <pc:docMk/>
          <pc:sldMk cId="1941149460" sldId="259"/>
        </pc:sldMkLst>
        <pc:spChg chg="mod">
          <ac:chgData name="" userId="" providerId="" clId="Web-{E68677E4-D6F3-498C-9214-22048F5CCFFF}" dt="2020-07-02T15:27:46.096" v="2" actId="20577"/>
          <ac:spMkLst>
            <pc:docMk/>
            <pc:sldMk cId="1941149460" sldId="259"/>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94958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69231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6684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03680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16088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9634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A6DF9E-0ACB-44D5-B5C7-A94FB0097BAB}"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44143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EA6DF9E-0ACB-44D5-B5C7-A94FB0097BAB}"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29165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6DF9E-0ACB-44D5-B5C7-A94FB0097BAB}"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422990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8038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89127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DF9E-0ACB-44D5-B5C7-A94FB0097BAB}"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AE1E9-C439-424B-B0D2-7B543E8C3050}" type="slidenum">
              <a:rPr lang="en-GB" smtClean="0"/>
              <a:t>‹#›</a:t>
            </a:fld>
            <a:endParaRPr lang="en-GB"/>
          </a:p>
        </p:txBody>
      </p:sp>
    </p:spTree>
    <p:extLst>
      <p:ext uri="{BB962C8B-B14F-4D97-AF65-F5344CB8AC3E}">
        <p14:creationId xmlns:p14="http://schemas.microsoft.com/office/powerpoint/2010/main" val="336525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orbettmaths.com/" TargetMode="External"/><Relationship Id="rId4" Type="http://schemas.openxmlformats.org/officeDocument/2006/relationships/hyperlink" Target="https://www.mathsgenie.co.uk/gcs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blip>
          <a:stretch>
            <a:fillRect/>
          </a:stretch>
        </p:blipFill>
        <p:spPr>
          <a:xfrm>
            <a:off x="0" y="0"/>
            <a:ext cx="12192000" cy="6958292"/>
          </a:xfrm>
          <a:prstGeom prst="rect">
            <a:avLst/>
          </a:prstGeom>
        </p:spPr>
      </p:pic>
      <p:sp>
        <p:nvSpPr>
          <p:cNvPr id="16" name="Rectangle 15"/>
          <p:cNvSpPr/>
          <p:nvPr/>
        </p:nvSpPr>
        <p:spPr>
          <a:xfrm>
            <a:off x="6590923" y="4282289"/>
            <a:ext cx="5413972" cy="24806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6554709" y="3018373"/>
            <a:ext cx="4834550" cy="1160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6554709" y="1720503"/>
            <a:ext cx="4834550" cy="12660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80246" y="5614631"/>
            <a:ext cx="5893805" cy="11483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80246" y="4017257"/>
            <a:ext cx="5893805" cy="14997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80246" y="1928389"/>
            <a:ext cx="5893805" cy="2088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80246" y="977774"/>
            <a:ext cx="4372823" cy="839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stretch>
            <a:fillRect/>
          </a:stretch>
        </p:blipFill>
        <p:spPr>
          <a:xfrm>
            <a:off x="8718582" y="86714"/>
            <a:ext cx="3409950" cy="1343025"/>
          </a:xfrm>
          <a:prstGeom prst="rect">
            <a:avLst/>
          </a:prstGeom>
        </p:spPr>
      </p:pic>
      <p:sp>
        <p:nvSpPr>
          <p:cNvPr id="5" name="TextBox 4"/>
          <p:cNvSpPr txBox="1"/>
          <p:nvPr/>
        </p:nvSpPr>
        <p:spPr>
          <a:xfrm>
            <a:off x="8476034" y="1348965"/>
            <a:ext cx="3736063" cy="830997"/>
          </a:xfrm>
          <a:prstGeom prst="rect">
            <a:avLst/>
          </a:prstGeom>
          <a:noFill/>
        </p:spPr>
        <p:txBody>
          <a:bodyPr wrap="square" rtlCol="0">
            <a:spAutoFit/>
          </a:bodyPr>
          <a:lstStyle/>
          <a:p>
            <a:pPr algn="ctr" fontAlgn="base"/>
            <a:r>
              <a:rPr lang="en-GB" sz="1200" b="1" i="1" dirty="0"/>
              <a:t>"Transforming lives through learning"</a:t>
            </a:r>
            <a:endParaRPr lang="en-GB" sz="1200" dirty="0"/>
          </a:p>
          <a:p>
            <a:r>
              <a:rPr lang="en-GB" dirty="0"/>
              <a:t/>
            </a:r>
            <a:br>
              <a:rPr lang="en-GB" dirty="0"/>
            </a:br>
            <a:endParaRPr lang="en-GB" dirty="0"/>
          </a:p>
        </p:txBody>
      </p:sp>
      <p:sp>
        <p:nvSpPr>
          <p:cNvPr id="6" name="TextBox 5"/>
          <p:cNvSpPr txBox="1"/>
          <p:nvPr/>
        </p:nvSpPr>
        <p:spPr>
          <a:xfrm>
            <a:off x="484361" y="318669"/>
            <a:ext cx="5930019" cy="6601807"/>
          </a:xfrm>
          <a:prstGeom prst="rect">
            <a:avLst/>
          </a:prstGeom>
          <a:noFill/>
        </p:spPr>
        <p:txBody>
          <a:bodyPr wrap="square" rtlCol="0">
            <a:spAutoFit/>
          </a:bodyPr>
          <a:lstStyle/>
          <a:p>
            <a:r>
              <a:rPr lang="en-GB" sz="2800" i="1" dirty="0"/>
              <a:t>KS4 Transition – Year 9 to Year 10</a:t>
            </a:r>
          </a:p>
          <a:p>
            <a:endParaRPr lang="en-GB" dirty="0"/>
          </a:p>
          <a:p>
            <a:r>
              <a:rPr lang="en-GB" b="1" dirty="0"/>
              <a:t>Subject: </a:t>
            </a:r>
            <a:r>
              <a:rPr lang="en-GB" b="1" dirty="0" smtClean="0"/>
              <a:t>	</a:t>
            </a:r>
            <a:r>
              <a:rPr lang="en-GB" sz="2000" b="1" dirty="0" smtClean="0"/>
              <a:t>Mathematics</a:t>
            </a:r>
            <a:endParaRPr lang="en-GB" sz="2000" b="1" dirty="0"/>
          </a:p>
          <a:p>
            <a:r>
              <a:rPr lang="en-GB" b="1" dirty="0"/>
              <a:t>Contact: </a:t>
            </a:r>
            <a:r>
              <a:rPr lang="en-GB" b="1" dirty="0" smtClean="0"/>
              <a:t>	Dani </a:t>
            </a:r>
            <a:r>
              <a:rPr lang="en-GB" b="1" dirty="0" smtClean="0"/>
              <a:t>Amorim</a:t>
            </a:r>
            <a:endParaRPr lang="en-GB" dirty="0"/>
          </a:p>
          <a:p>
            <a:endParaRPr lang="en-GB" sz="1400" b="1" dirty="0" smtClean="0"/>
          </a:p>
          <a:p>
            <a:endParaRPr lang="en-GB" sz="1400" b="1" dirty="0" smtClean="0"/>
          </a:p>
          <a:p>
            <a:r>
              <a:rPr lang="en-GB" sz="1400" b="1" dirty="0" smtClean="0"/>
              <a:t>Exam </a:t>
            </a:r>
            <a:r>
              <a:rPr lang="en-GB" sz="1400" b="1" dirty="0"/>
              <a:t>Board: </a:t>
            </a:r>
            <a:r>
              <a:rPr lang="en-GB" sz="1400" b="1" dirty="0" smtClean="0"/>
              <a:t>AQA</a:t>
            </a:r>
            <a:endParaRPr lang="en-GB" sz="1400" b="1" dirty="0"/>
          </a:p>
          <a:p>
            <a:r>
              <a:rPr lang="en-GB" sz="1400" b="1" dirty="0" smtClean="0"/>
              <a:t>Course Outline:</a:t>
            </a:r>
            <a:r>
              <a:rPr lang="en-GB" sz="1400" dirty="0" smtClean="0"/>
              <a:t> </a:t>
            </a:r>
            <a:r>
              <a:rPr lang="en-US" sz="1400" dirty="0"/>
              <a:t>The GCSE mathematics curriculum aims to encourage students to build their confidence in learning and applying their mathematical knowledge and skills across other subject lessons as well as in real life applications. This is because mathematical cognitive thinking is the base of STEM subjects and in engineering and digital technological courses, which is one of the focuses of UTC Swindon courses.</a:t>
            </a:r>
            <a:endParaRPr lang="en-GB" sz="1400" dirty="0"/>
          </a:p>
          <a:p>
            <a:r>
              <a:rPr lang="en-GB" sz="1500" b="1" dirty="0" smtClean="0"/>
              <a:t>Type </a:t>
            </a:r>
            <a:r>
              <a:rPr lang="en-GB" sz="1500" b="1" dirty="0"/>
              <a:t>of Assessment: 100% exam based</a:t>
            </a:r>
          </a:p>
          <a:p>
            <a:endParaRPr lang="en-GB" sz="1400" dirty="0"/>
          </a:p>
          <a:p>
            <a:r>
              <a:rPr lang="en-GB" b="1" dirty="0" smtClean="0"/>
              <a:t>Pre-Reading </a:t>
            </a:r>
            <a:r>
              <a:rPr lang="en-GB" b="1" dirty="0"/>
              <a:t>List</a:t>
            </a:r>
          </a:p>
          <a:p>
            <a:r>
              <a:rPr lang="en-GB" sz="1200" b="1" dirty="0"/>
              <a:t>GCSE Maths AQA Revision Guide: Foundation - for the Grade 9-1 Course </a:t>
            </a:r>
            <a:r>
              <a:rPr lang="en-GB" sz="1200" b="1" dirty="0" smtClean="0"/>
              <a:t>(</a:t>
            </a:r>
            <a:r>
              <a:rPr lang="en-GB" sz="1200" b="1" dirty="0"/>
              <a:t>CGP GCSE Maths 9-1 Revision</a:t>
            </a:r>
            <a:r>
              <a:rPr lang="en-GB" sz="1200" b="1" dirty="0" smtClean="0"/>
              <a:t>)</a:t>
            </a:r>
          </a:p>
          <a:p>
            <a:endParaRPr lang="en-GB" sz="1200" b="1" dirty="0" smtClean="0"/>
          </a:p>
          <a:p>
            <a:r>
              <a:rPr lang="en-GB" sz="1200" b="1" dirty="0"/>
              <a:t>GCSE Maths AQA Revision Guide: Higher - for the Grade 9-1 </a:t>
            </a:r>
            <a:r>
              <a:rPr lang="en-GB" sz="1200" b="1" dirty="0" smtClean="0"/>
              <a:t>Course </a:t>
            </a:r>
            <a:r>
              <a:rPr lang="en-GB" sz="1200" b="1" dirty="0"/>
              <a:t>(CGP GCSE Maths 9-1 Revision</a:t>
            </a:r>
            <a:r>
              <a:rPr lang="en-GB" sz="1200" b="1" dirty="0" smtClean="0"/>
              <a:t>)</a:t>
            </a:r>
            <a:endParaRPr lang="en-GB" sz="1200" b="1" dirty="0"/>
          </a:p>
          <a:p>
            <a:endParaRPr lang="en-GB" b="1" dirty="0" smtClean="0">
              <a:solidFill>
                <a:schemeClr val="bg1"/>
              </a:solidFill>
            </a:endParaRPr>
          </a:p>
          <a:p>
            <a:endParaRPr lang="en-GB" b="1" dirty="0" smtClean="0">
              <a:solidFill>
                <a:schemeClr val="bg1"/>
              </a:solidFill>
            </a:endParaRPr>
          </a:p>
          <a:p>
            <a:r>
              <a:rPr lang="en-GB" b="1" dirty="0" smtClean="0">
                <a:solidFill>
                  <a:schemeClr val="tx1">
                    <a:lumMod val="95000"/>
                    <a:lumOff val="5000"/>
                  </a:schemeClr>
                </a:solidFill>
              </a:rPr>
              <a:t>Useful </a:t>
            </a:r>
            <a:r>
              <a:rPr lang="en-GB" b="1" dirty="0">
                <a:solidFill>
                  <a:schemeClr val="tx1">
                    <a:lumMod val="95000"/>
                    <a:lumOff val="5000"/>
                  </a:schemeClr>
                </a:solidFill>
              </a:rPr>
              <a:t>Links:</a:t>
            </a:r>
          </a:p>
          <a:p>
            <a:r>
              <a:rPr lang="en-GB" dirty="0">
                <a:hlinkClick r:id="rId4"/>
              </a:rPr>
              <a:t>https://</a:t>
            </a:r>
            <a:r>
              <a:rPr lang="en-GB" dirty="0" smtClean="0">
                <a:hlinkClick r:id="rId4"/>
              </a:rPr>
              <a:t>www.mathsgenie.co.uk/gcse.html</a:t>
            </a:r>
            <a:r>
              <a:rPr lang="en-GB" dirty="0" smtClean="0"/>
              <a:t> </a:t>
            </a:r>
          </a:p>
          <a:p>
            <a:r>
              <a:rPr lang="en-GB" dirty="0">
                <a:hlinkClick r:id="rId5"/>
              </a:rPr>
              <a:t>https://corbettmaths.com</a:t>
            </a:r>
            <a:r>
              <a:rPr lang="en-GB" dirty="0" smtClean="0">
                <a:hlinkClick r:id="rId5"/>
              </a:rPr>
              <a:t>/</a:t>
            </a:r>
            <a:r>
              <a:rPr lang="en-GB" dirty="0" smtClean="0"/>
              <a:t> </a:t>
            </a:r>
            <a:endParaRPr lang="en-GB" dirty="0"/>
          </a:p>
          <a:p>
            <a:endParaRPr lang="en-GB" dirty="0"/>
          </a:p>
        </p:txBody>
      </p:sp>
      <p:sp>
        <p:nvSpPr>
          <p:cNvPr id="7" name="TextBox 6"/>
          <p:cNvSpPr txBox="1"/>
          <p:nvPr/>
        </p:nvSpPr>
        <p:spPr>
          <a:xfrm>
            <a:off x="6554709" y="1696440"/>
            <a:ext cx="4981509" cy="2585323"/>
          </a:xfrm>
          <a:prstGeom prst="rect">
            <a:avLst/>
          </a:prstGeom>
          <a:noFill/>
        </p:spPr>
        <p:txBody>
          <a:bodyPr wrap="square" rtlCol="0">
            <a:spAutoFit/>
          </a:bodyPr>
          <a:lstStyle/>
          <a:p>
            <a:r>
              <a:rPr lang="en-GB" b="1" dirty="0"/>
              <a:t>Key Terminology</a:t>
            </a:r>
          </a:p>
          <a:p>
            <a:r>
              <a:rPr lang="en-GB" b="1" dirty="0" smtClean="0">
                <a:solidFill>
                  <a:schemeClr val="bg1"/>
                </a:solidFill>
              </a:rPr>
              <a:t>Analyse                Evaluate            Estimate </a:t>
            </a:r>
            <a:r>
              <a:rPr lang="en-GB" b="1" dirty="0">
                <a:solidFill>
                  <a:schemeClr val="bg1"/>
                </a:solidFill>
              </a:rPr>
              <a:t>	</a:t>
            </a:r>
          </a:p>
          <a:p>
            <a:r>
              <a:rPr lang="en-GB" b="1" dirty="0">
                <a:solidFill>
                  <a:schemeClr val="bg1"/>
                </a:solidFill>
              </a:rPr>
              <a:t>Assess	</a:t>
            </a:r>
            <a:r>
              <a:rPr lang="en-GB" b="1" dirty="0" smtClean="0">
                <a:solidFill>
                  <a:schemeClr val="bg1"/>
                </a:solidFill>
              </a:rPr>
              <a:t>            </a:t>
            </a:r>
            <a:r>
              <a:rPr lang="en-GB" dirty="0" smtClean="0"/>
              <a:t> </a:t>
            </a:r>
            <a:r>
              <a:rPr lang="en-GB" b="1" dirty="0" smtClean="0">
                <a:solidFill>
                  <a:schemeClr val="bg1"/>
                </a:solidFill>
              </a:rPr>
              <a:t>Reasoning         Problem solving   </a:t>
            </a:r>
            <a:endParaRPr lang="en-GB" b="1" dirty="0">
              <a:solidFill>
                <a:schemeClr val="bg1"/>
              </a:solidFill>
            </a:endParaRPr>
          </a:p>
          <a:p>
            <a:r>
              <a:rPr lang="en-GB" b="1" dirty="0">
                <a:solidFill>
                  <a:schemeClr val="bg1"/>
                </a:solidFill>
              </a:rPr>
              <a:t>Compare	</a:t>
            </a:r>
            <a:r>
              <a:rPr lang="en-GB" b="1" dirty="0" smtClean="0">
                <a:solidFill>
                  <a:schemeClr val="bg1"/>
                </a:solidFill>
              </a:rPr>
              <a:t>             Interpret</a:t>
            </a:r>
          </a:p>
          <a:p>
            <a:endParaRPr lang="en-GB" b="1" dirty="0">
              <a:solidFill>
                <a:schemeClr val="bg1"/>
              </a:solidFill>
            </a:endParaRPr>
          </a:p>
          <a:p>
            <a:r>
              <a:rPr lang="en-GB" b="1" dirty="0"/>
              <a:t>Subject Specific Terminology</a:t>
            </a:r>
          </a:p>
          <a:p>
            <a:r>
              <a:rPr lang="en-GB" b="1" dirty="0" smtClean="0"/>
              <a:t>Expression, Average, Asymmetrical, Adjacent, Calculate, Constant, Congruent, Coefficient, Difference, Distribution, Expression, Equation, etc.</a:t>
            </a:r>
            <a:endParaRPr lang="en-GB" b="1" dirty="0"/>
          </a:p>
        </p:txBody>
      </p:sp>
      <p:sp>
        <p:nvSpPr>
          <p:cNvPr id="9" name="TextBox 8"/>
          <p:cNvSpPr txBox="1"/>
          <p:nvPr/>
        </p:nvSpPr>
        <p:spPr>
          <a:xfrm>
            <a:off x="6600972" y="4092903"/>
            <a:ext cx="5413972" cy="2031325"/>
          </a:xfrm>
          <a:prstGeom prst="rect">
            <a:avLst/>
          </a:prstGeom>
          <a:noFill/>
        </p:spPr>
        <p:txBody>
          <a:bodyPr wrap="square" rtlCol="0">
            <a:spAutoFit/>
          </a:bodyPr>
          <a:lstStyle/>
          <a:p>
            <a:endParaRPr lang="en-GB" dirty="0"/>
          </a:p>
          <a:p>
            <a:r>
              <a:rPr lang="en-GB" b="1" dirty="0"/>
              <a:t>Activities to complete before joining:</a:t>
            </a:r>
          </a:p>
          <a:p>
            <a:endParaRPr lang="en-GB" dirty="0" smtClean="0"/>
          </a:p>
          <a:p>
            <a:r>
              <a:rPr lang="en-GB" dirty="0" smtClean="0"/>
              <a:t>Complete the </a:t>
            </a:r>
            <a:r>
              <a:rPr lang="en-GB" dirty="0"/>
              <a:t>maths activities: </a:t>
            </a:r>
            <a:endParaRPr lang="en-GB" dirty="0" smtClean="0"/>
          </a:p>
          <a:p>
            <a:r>
              <a:rPr lang="en-GB" dirty="0" smtClean="0"/>
              <a:t>‘Algebraic </a:t>
            </a:r>
            <a:r>
              <a:rPr lang="en-GB" dirty="0"/>
              <a:t>Structure </a:t>
            </a:r>
            <a:r>
              <a:rPr lang="en-GB" dirty="0" smtClean="0"/>
              <a:t>Smile cards’</a:t>
            </a:r>
          </a:p>
          <a:p>
            <a:endParaRPr lang="en-GB" dirty="0" smtClean="0"/>
          </a:p>
          <a:p>
            <a:r>
              <a:rPr lang="en-GB" dirty="0" smtClean="0"/>
              <a:t>Follow the link to Sway and attempt the maths project.</a:t>
            </a:r>
            <a:endParaRPr lang="en-GB" dirty="0"/>
          </a:p>
        </p:txBody>
      </p:sp>
    </p:spTree>
    <p:extLst>
      <p:ext uri="{BB962C8B-B14F-4D97-AF65-F5344CB8AC3E}">
        <p14:creationId xmlns:p14="http://schemas.microsoft.com/office/powerpoint/2010/main" val="1362597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F8316A95C73C4687C62AEADCFE4797" ma:contentTypeVersion="4" ma:contentTypeDescription="Create a new document." ma:contentTypeScope="" ma:versionID="aed4f9b43aa7cea74e6cd7a62359dda7">
  <xsd:schema xmlns:xsd="http://www.w3.org/2001/XMLSchema" xmlns:xs="http://www.w3.org/2001/XMLSchema" xmlns:p="http://schemas.microsoft.com/office/2006/metadata/properties" xmlns:ns2="1bcba02e-743a-4d27-932f-3f73b92300da" targetNamespace="http://schemas.microsoft.com/office/2006/metadata/properties" ma:root="true" ma:fieldsID="5b51764b560017b3993a755ab7ba66c0" ns2:_="">
    <xsd:import namespace="1bcba02e-743a-4d27-932f-3f73b92300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cba02e-743a-4d27-932f-3f73b92300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5A53A3-5193-40D1-AD36-A55A067C43A1}">
  <ds:schemaRefs>
    <ds:schemaRef ds:uri="http://schemas.microsoft.com/sharepoint/v3/contenttype/forms"/>
  </ds:schemaRefs>
</ds:datastoreItem>
</file>

<file path=customXml/itemProps2.xml><?xml version="1.0" encoding="utf-8"?>
<ds:datastoreItem xmlns:ds="http://schemas.openxmlformats.org/officeDocument/2006/customXml" ds:itemID="{CA04CBB5-6DEA-4B4F-80A9-F42B02B71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cba02e-743a-4d27-932f-3f73b9230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F55273-B0A8-42D8-8646-A4364F8CF92C}">
  <ds:schemaRefs>
    <ds:schemaRef ds:uri="http://schemas.microsoft.com/office/2006/documentManagement/types"/>
    <ds:schemaRef ds:uri="http://schemas.microsoft.com/office/infopath/2007/PartnerControls"/>
    <ds:schemaRef ds:uri="http://purl.org/dc/elements/1.1/"/>
    <ds:schemaRef ds:uri="1bcba02e-743a-4d27-932f-3f73b92300da"/>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1864</TotalTime>
  <Words>49</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UTC Swindon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Cherise Osolin</dc:creator>
  <cp:lastModifiedBy>Jon Oliver</cp:lastModifiedBy>
  <cp:revision>45</cp:revision>
  <dcterms:created xsi:type="dcterms:W3CDTF">2020-05-28T07:50:53Z</dcterms:created>
  <dcterms:modified xsi:type="dcterms:W3CDTF">2020-07-06T17:01:45Z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0x010100B9F8316A95C73C4687C62AEADCFE4797</vt:lpwstr>
  </property>
</Properties>
</file>