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2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0B95E-DD9E-45E3-B30C-CAC474CB372B}" v="66" dt="2020-07-02T15:18:40.653"/>
    <p1510:client id="{E68677E4-D6F3-498C-9214-22048F5CCFFF}" v="4" dt="2020-07-02T15:27:46.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39" autoAdjust="0"/>
    <p:restoredTop sz="94660"/>
  </p:normalViewPr>
  <p:slideViewPr>
    <p:cSldViewPr snapToGrid="0">
      <p:cViewPr varScale="1">
        <p:scale>
          <a:sx n="66" d="100"/>
          <a:sy n="66" d="100"/>
        </p:scale>
        <p:origin x="2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570B95E-DD9E-45E3-B30C-CAC474CB372B}"/>
    <pc:docChg chg="modSld">
      <pc:chgData name="" userId="" providerId="" clId="Web-{5570B95E-DD9E-45E3-B30C-CAC474CB372B}" dt="2020-07-02T15:18:38.372" v="64" actId="20577"/>
      <pc:docMkLst>
        <pc:docMk/>
      </pc:docMkLst>
      <pc:sldChg chg="modSp">
        <pc:chgData name="" userId="" providerId="" clId="Web-{5570B95E-DD9E-45E3-B30C-CAC474CB372B}" dt="2020-07-02T15:18:36.294" v="62" actId="20577"/>
        <pc:sldMkLst>
          <pc:docMk/>
          <pc:sldMk cId="1941149460" sldId="259"/>
        </pc:sldMkLst>
        <pc:spChg chg="mod">
          <ac:chgData name="" userId="" providerId="" clId="Web-{5570B95E-DD9E-45E3-B30C-CAC474CB372B}" dt="2020-07-02T15:18:36.294" v="62" actId="20577"/>
          <ac:spMkLst>
            <pc:docMk/>
            <pc:sldMk cId="1941149460" sldId="259"/>
            <ac:spMk id="6" creationId="{00000000-0000-0000-0000-000000000000}"/>
          </ac:spMkLst>
        </pc:spChg>
      </pc:sldChg>
    </pc:docChg>
  </pc:docChgLst>
  <pc:docChgLst>
    <pc:chgData clId="Web-{E68677E4-D6F3-498C-9214-22048F5CCFFF}"/>
    <pc:docChg chg="modSld">
      <pc:chgData name="" userId="" providerId="" clId="Web-{E68677E4-D6F3-498C-9214-22048F5CCFFF}" dt="2020-07-02T15:27:46.111" v="3" actId="20577"/>
      <pc:docMkLst>
        <pc:docMk/>
      </pc:docMkLst>
      <pc:sldChg chg="modSp">
        <pc:chgData name="" userId="" providerId="" clId="Web-{E68677E4-D6F3-498C-9214-22048F5CCFFF}" dt="2020-07-02T15:27:46.096" v="2" actId="20577"/>
        <pc:sldMkLst>
          <pc:docMk/>
          <pc:sldMk cId="1941149460" sldId="259"/>
        </pc:sldMkLst>
        <pc:spChg chg="mod">
          <ac:chgData name="" userId="" providerId="" clId="Web-{E68677E4-D6F3-498C-9214-22048F5CCFFF}" dt="2020-07-02T15:27:46.096" v="2" actId="20577"/>
          <ac:spMkLst>
            <pc:docMk/>
            <pc:sldMk cId="1941149460" sldId="259"/>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A6DF9E-0ACB-44D5-B5C7-A94FB0097BAB}"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394958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6DF9E-0ACB-44D5-B5C7-A94FB0097BAB}"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69231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6DF9E-0ACB-44D5-B5C7-A94FB0097BAB}"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166847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6DF9E-0ACB-44D5-B5C7-A94FB0097BAB}"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303680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6DF9E-0ACB-44D5-B5C7-A94FB0097BAB}"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316088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A6DF9E-0ACB-44D5-B5C7-A94FB0097BAB}"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296349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A6DF9E-0ACB-44D5-B5C7-A94FB0097BAB}"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344143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A6DF9E-0ACB-44D5-B5C7-A94FB0097BAB}"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229165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DF9E-0ACB-44D5-B5C7-A94FB0097BAB}"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42299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A6DF9E-0ACB-44D5-B5C7-A94FB0097BAB}"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18038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A6DF9E-0ACB-44D5-B5C7-A94FB0097BAB}"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BAE1E9-C439-424B-B0D2-7B543E8C3050}" type="slidenum">
              <a:rPr lang="en-GB" smtClean="0"/>
              <a:t>‹#›</a:t>
            </a:fld>
            <a:endParaRPr lang="en-GB"/>
          </a:p>
        </p:txBody>
      </p:sp>
    </p:spTree>
    <p:extLst>
      <p:ext uri="{BB962C8B-B14F-4D97-AF65-F5344CB8AC3E}">
        <p14:creationId xmlns:p14="http://schemas.microsoft.com/office/powerpoint/2010/main" val="89127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DF9E-0ACB-44D5-B5C7-A94FB0097BAB}" type="datetimeFigureOut">
              <a:rPr lang="en-GB" smtClean="0"/>
              <a:t>06/07/2020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AE1E9-C439-424B-B0D2-7B543E8C3050}" type="slidenum">
              <a:rPr lang="en-GB" smtClean="0"/>
              <a:t>‹#›</a:t>
            </a:fld>
            <a:endParaRPr lang="en-GB"/>
          </a:p>
        </p:txBody>
      </p:sp>
    </p:spTree>
    <p:extLst>
      <p:ext uri="{BB962C8B-B14F-4D97-AF65-F5344CB8AC3E}">
        <p14:creationId xmlns:p14="http://schemas.microsoft.com/office/powerpoint/2010/main" val="336525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bc.co.uk/bitesize/subjects/z34k7ty" TargetMode="External"/><Relationship Id="rId4" Type="http://schemas.openxmlformats.org/officeDocument/2006/relationships/hyperlink" Target="https://code.org/educate/resources/video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xc.hu/browse.phtml?f=download&amp;id=157551"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hyperlink" Target="http://www.sxc.hu/browse.phtml?f=download&amp;id=335343"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sxc.hu/browse.phtml?f=download&amp;id=581331" TargetMode="Externa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sxc.hu/browse.phtml?f=download&amp;id=619088"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bc.co.uk/bitesize/subjects/z34k7ty" TargetMode="External"/><Relationship Id="rId4" Type="http://schemas.openxmlformats.org/officeDocument/2006/relationships/hyperlink" Target="https://tinyurl.com/yb4mkg9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lum bright="70000" contrast="-70000"/>
          </a:blip>
          <a:stretch>
            <a:fillRect/>
          </a:stretch>
        </p:blipFill>
        <p:spPr>
          <a:xfrm>
            <a:off x="0" y="3823"/>
            <a:ext cx="12192000" cy="6958292"/>
          </a:xfrm>
          <a:prstGeom prst="rect">
            <a:avLst/>
          </a:prstGeom>
        </p:spPr>
      </p:pic>
      <p:sp>
        <p:nvSpPr>
          <p:cNvPr id="16" name="Rectangle 15"/>
          <p:cNvSpPr/>
          <p:nvPr/>
        </p:nvSpPr>
        <p:spPr>
          <a:xfrm>
            <a:off x="6590923" y="4282289"/>
            <a:ext cx="5413972" cy="24806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554709" y="3018373"/>
            <a:ext cx="4834550" cy="1160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554709" y="1720503"/>
            <a:ext cx="4834550" cy="12660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80246" y="5776111"/>
            <a:ext cx="6174463" cy="9868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0246" y="3784349"/>
            <a:ext cx="5893805" cy="19193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0246" y="1928389"/>
            <a:ext cx="4372823" cy="153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0246" y="977774"/>
            <a:ext cx="4372823" cy="83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8718582" y="86714"/>
            <a:ext cx="3409950" cy="1343025"/>
          </a:xfrm>
          <a:prstGeom prst="rect">
            <a:avLst/>
          </a:prstGeom>
        </p:spPr>
      </p:pic>
      <p:sp>
        <p:nvSpPr>
          <p:cNvPr id="5" name="TextBox 4"/>
          <p:cNvSpPr txBox="1"/>
          <p:nvPr/>
        </p:nvSpPr>
        <p:spPr>
          <a:xfrm>
            <a:off x="8476034" y="1348965"/>
            <a:ext cx="3736063" cy="830997"/>
          </a:xfrm>
          <a:prstGeom prst="rect">
            <a:avLst/>
          </a:prstGeom>
          <a:noFill/>
        </p:spPr>
        <p:txBody>
          <a:bodyPr wrap="square" rtlCol="0">
            <a:spAutoFit/>
          </a:bodyPr>
          <a:lstStyle/>
          <a:p>
            <a:pPr algn="ctr" fontAlgn="base"/>
            <a:r>
              <a:rPr lang="en-GB" sz="1200" b="1" i="1" dirty="0"/>
              <a:t>"Transforming lives through learning"</a:t>
            </a:r>
            <a:endParaRPr lang="en-GB" sz="1200" dirty="0"/>
          </a:p>
          <a:p>
            <a:r>
              <a:rPr lang="en-GB" dirty="0"/>
              <a:t/>
            </a:r>
            <a:br>
              <a:rPr lang="en-GB" dirty="0"/>
            </a:br>
            <a:endParaRPr lang="en-GB" dirty="0"/>
          </a:p>
        </p:txBody>
      </p:sp>
      <p:sp>
        <p:nvSpPr>
          <p:cNvPr id="6" name="TextBox 5"/>
          <p:cNvSpPr txBox="1"/>
          <p:nvPr/>
        </p:nvSpPr>
        <p:spPr>
          <a:xfrm>
            <a:off x="344032" y="339533"/>
            <a:ext cx="6536602" cy="7725192"/>
          </a:xfrm>
          <a:prstGeom prst="rect">
            <a:avLst/>
          </a:prstGeom>
          <a:noFill/>
        </p:spPr>
        <p:txBody>
          <a:bodyPr wrap="square" rtlCol="0">
            <a:spAutoFit/>
          </a:bodyPr>
          <a:lstStyle/>
          <a:p>
            <a:r>
              <a:rPr lang="en-GB" sz="2800" i="1" dirty="0"/>
              <a:t>KS4 Transition – Year 9 to Year 10</a:t>
            </a:r>
          </a:p>
          <a:p>
            <a:endParaRPr lang="en-GB" dirty="0"/>
          </a:p>
          <a:p>
            <a:r>
              <a:rPr lang="en-GB" b="1" dirty="0"/>
              <a:t>Subject: </a:t>
            </a:r>
            <a:r>
              <a:rPr lang="en-GB" b="1" dirty="0" smtClean="0"/>
              <a:t>	</a:t>
            </a:r>
            <a:r>
              <a:rPr lang="en-GB" sz="2000" b="1" dirty="0" smtClean="0"/>
              <a:t>Computer </a:t>
            </a:r>
            <a:r>
              <a:rPr lang="en-GB" sz="2000" b="1" dirty="0"/>
              <a:t>Science</a:t>
            </a:r>
          </a:p>
          <a:p>
            <a:r>
              <a:rPr lang="en-GB" b="1" dirty="0"/>
              <a:t>Contact: </a:t>
            </a:r>
            <a:r>
              <a:rPr lang="en-GB" b="1" dirty="0" smtClean="0"/>
              <a:t>	Will </a:t>
            </a:r>
            <a:r>
              <a:rPr lang="en-GB" b="1" dirty="0"/>
              <a:t>O’Dowd</a:t>
            </a:r>
          </a:p>
          <a:p>
            <a:endParaRPr lang="en-GB" dirty="0"/>
          </a:p>
          <a:p>
            <a:r>
              <a:rPr lang="en-GB" b="1" dirty="0"/>
              <a:t>Exam Board: OCR</a:t>
            </a:r>
          </a:p>
          <a:p>
            <a:r>
              <a:rPr lang="en-GB" b="1" dirty="0"/>
              <a:t>Course Outline: A GCSE subject covering all </a:t>
            </a:r>
          </a:p>
          <a:p>
            <a:r>
              <a:rPr lang="en-GB" b="1" dirty="0"/>
              <a:t>major areas of using computer technology.</a:t>
            </a:r>
          </a:p>
          <a:p>
            <a:r>
              <a:rPr lang="en-GB" b="1" dirty="0"/>
              <a:t>Type of Assessment: Two exams</a:t>
            </a:r>
          </a:p>
          <a:p>
            <a:endParaRPr lang="en-GB" dirty="0"/>
          </a:p>
          <a:p>
            <a:endParaRPr lang="en-GB" dirty="0"/>
          </a:p>
          <a:p>
            <a:endParaRPr lang="en-GB" dirty="0"/>
          </a:p>
          <a:p>
            <a:r>
              <a:rPr lang="en-GB" b="1" dirty="0"/>
              <a:t>Pre-Reading </a:t>
            </a:r>
            <a:r>
              <a:rPr lang="en-GB" b="1" dirty="0" smtClean="0"/>
              <a:t>List:</a:t>
            </a:r>
            <a:endParaRPr lang="en-GB" b="1" dirty="0"/>
          </a:p>
          <a:p>
            <a:r>
              <a:rPr lang="en-GB" b="1" dirty="0" smtClean="0"/>
              <a:t>GCSE OCR Computer Science (CGP books)</a:t>
            </a:r>
          </a:p>
          <a:p>
            <a:endParaRPr lang="en-GB" b="1" dirty="0"/>
          </a:p>
          <a:p>
            <a:endParaRPr lang="en-GB" b="1" dirty="0"/>
          </a:p>
          <a:p>
            <a:endParaRPr lang="en-GB" b="1" dirty="0"/>
          </a:p>
          <a:p>
            <a:endParaRPr lang="en-GB" b="1" dirty="0"/>
          </a:p>
          <a:p>
            <a:endParaRPr lang="en-GB" dirty="0"/>
          </a:p>
          <a:p>
            <a:r>
              <a:rPr lang="en-GB" b="1" dirty="0" smtClean="0"/>
              <a:t>Useful </a:t>
            </a:r>
            <a:r>
              <a:rPr lang="en-GB" b="1" dirty="0"/>
              <a:t>Links:</a:t>
            </a:r>
          </a:p>
          <a:p>
            <a:r>
              <a:rPr lang="en-GB" sz="1800" dirty="0" smtClean="0">
                <a:effectLst/>
                <a:latin typeface="Calibri" panose="020F0502020204030204" pitchFamily="34" charset="0"/>
                <a:ea typeface="Calibri" panose="020F0502020204030204" pitchFamily="34" charset="0"/>
                <a:cs typeface="Times New Roman" panose="02020603050405020304" pitchFamily="18" charset="0"/>
                <a:hlinkClick r:id="rId4"/>
              </a:rPr>
              <a:t>https://code.org/educate/resources/videos</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b="1" dirty="0" smtClean="0"/>
          </a:p>
          <a:p>
            <a:r>
              <a:rPr lang="en-GB" dirty="0" smtClean="0">
                <a:hlinkClick r:id="rId5"/>
              </a:rPr>
              <a:t>https://www.bbc.co.uk/bitesize/subjects/z34k7ty</a:t>
            </a:r>
            <a:r>
              <a:rPr lang="en-GB" dirty="0" smtClean="0"/>
              <a:t> </a:t>
            </a:r>
          </a:p>
          <a:p>
            <a:endParaRPr lang="en-GB" dirty="0"/>
          </a:p>
          <a:p>
            <a:endParaRPr lang="en-GB" dirty="0"/>
          </a:p>
          <a:p>
            <a:endParaRPr lang="en-GB" dirty="0"/>
          </a:p>
          <a:p>
            <a:endParaRPr lang="en-GB" dirty="0"/>
          </a:p>
          <a:p>
            <a:endParaRPr lang="en-GB" dirty="0"/>
          </a:p>
        </p:txBody>
      </p:sp>
      <p:sp>
        <p:nvSpPr>
          <p:cNvPr id="7" name="TextBox 6"/>
          <p:cNvSpPr txBox="1"/>
          <p:nvPr/>
        </p:nvSpPr>
        <p:spPr>
          <a:xfrm>
            <a:off x="6554709" y="1816861"/>
            <a:ext cx="4780229" cy="2585323"/>
          </a:xfrm>
          <a:prstGeom prst="rect">
            <a:avLst/>
          </a:prstGeom>
          <a:noFill/>
        </p:spPr>
        <p:txBody>
          <a:bodyPr wrap="square" rtlCol="0">
            <a:spAutoFit/>
          </a:bodyPr>
          <a:lstStyle/>
          <a:p>
            <a:r>
              <a:rPr lang="en-GB" b="1" dirty="0"/>
              <a:t>Key Terminology</a:t>
            </a:r>
          </a:p>
          <a:p>
            <a:r>
              <a:rPr lang="en-GB" b="1" dirty="0">
                <a:solidFill>
                  <a:schemeClr val="bg1"/>
                </a:solidFill>
              </a:rPr>
              <a:t>Analyse, Construct, Design</a:t>
            </a:r>
          </a:p>
          <a:p>
            <a:endParaRPr lang="en-GB" b="1" dirty="0"/>
          </a:p>
          <a:p>
            <a:endParaRPr lang="en-GB" b="1" dirty="0"/>
          </a:p>
          <a:p>
            <a:r>
              <a:rPr lang="en-GB" b="1" dirty="0"/>
              <a:t>Subject Specific Terminology</a:t>
            </a:r>
          </a:p>
          <a:p>
            <a:r>
              <a:rPr lang="en-GB" b="1" dirty="0"/>
              <a:t>ALU, Cache, CPU, RAM, ROM</a:t>
            </a:r>
          </a:p>
          <a:p>
            <a:endParaRPr lang="en-GB" b="1" dirty="0"/>
          </a:p>
          <a:p>
            <a:endParaRPr lang="en-GB" b="1" dirty="0"/>
          </a:p>
          <a:p>
            <a:endParaRPr lang="en-GB" b="1" dirty="0"/>
          </a:p>
        </p:txBody>
      </p:sp>
      <p:sp>
        <p:nvSpPr>
          <p:cNvPr id="9" name="TextBox 8"/>
          <p:cNvSpPr txBox="1"/>
          <p:nvPr/>
        </p:nvSpPr>
        <p:spPr>
          <a:xfrm>
            <a:off x="6554709" y="3919655"/>
            <a:ext cx="5413972" cy="2585323"/>
          </a:xfrm>
          <a:prstGeom prst="rect">
            <a:avLst/>
          </a:prstGeom>
          <a:noFill/>
        </p:spPr>
        <p:txBody>
          <a:bodyPr wrap="square" rtlCol="0">
            <a:spAutoFit/>
          </a:bodyPr>
          <a:lstStyle/>
          <a:p>
            <a:endParaRPr lang="en-GB" dirty="0"/>
          </a:p>
          <a:p>
            <a:r>
              <a:rPr lang="en-GB" b="1" dirty="0"/>
              <a:t>Activities to complete before joining: </a:t>
            </a:r>
          </a:p>
          <a:p>
            <a:endParaRPr lang="en-GB" dirty="0"/>
          </a:p>
          <a:p>
            <a:r>
              <a:rPr lang="en-GB" dirty="0" smtClean="0"/>
              <a:t>Transition task: Computer Assembly Guide (see next slides)</a:t>
            </a:r>
            <a:endParaRPr lang="en-GB" dirty="0"/>
          </a:p>
          <a:p>
            <a:endParaRPr lang="en-GB" dirty="0"/>
          </a:p>
          <a:p>
            <a:r>
              <a:rPr lang="en-GB" dirty="0" smtClean="0"/>
              <a:t>Transition task: Internet access</a:t>
            </a:r>
            <a:endParaRPr lang="en-GB" dirty="0"/>
          </a:p>
          <a:p>
            <a:endParaRPr lang="en-GB" dirty="0"/>
          </a:p>
          <a:p>
            <a:endParaRPr lang="en-GB" dirty="0"/>
          </a:p>
        </p:txBody>
      </p:sp>
    </p:spTree>
    <p:extLst>
      <p:ext uri="{BB962C8B-B14F-4D97-AF65-F5344CB8AC3E}">
        <p14:creationId xmlns:p14="http://schemas.microsoft.com/office/powerpoint/2010/main" val="384186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scard"/>
          <p:cNvPicPr>
            <a:picLocks noChangeAspect="1" noChangeArrowheads="1"/>
          </p:cNvPicPr>
          <p:nvPr/>
        </p:nvPicPr>
        <p:blipFill>
          <a:blip r:embed="rId2"/>
          <a:srcRect l="8029" t="1483" r="7234" b="2437"/>
          <a:stretch>
            <a:fillRect/>
          </a:stretch>
        </p:blipFill>
        <p:spPr bwMode="auto">
          <a:xfrm>
            <a:off x="4167174" y="2143117"/>
            <a:ext cx="3384550" cy="2879725"/>
          </a:xfrm>
          <a:prstGeom prst="rect">
            <a:avLst/>
          </a:prstGeom>
          <a:noFill/>
        </p:spPr>
      </p:pic>
      <p:sp>
        <p:nvSpPr>
          <p:cNvPr id="5" name="Text Box 4"/>
          <p:cNvSpPr txBox="1">
            <a:spLocks noChangeArrowheads="1"/>
          </p:cNvSpPr>
          <p:nvPr/>
        </p:nvSpPr>
        <p:spPr bwMode="auto">
          <a:xfrm>
            <a:off x="4238613" y="1357298"/>
            <a:ext cx="3284531" cy="707886"/>
          </a:xfrm>
          <a:prstGeom prst="rect">
            <a:avLst/>
          </a:prstGeom>
          <a:noFill/>
          <a:ln w="9525" algn="ctr">
            <a:noFill/>
            <a:miter lim="800000"/>
            <a:headEnd/>
            <a:tailEnd/>
          </a:ln>
          <a:effectLst/>
        </p:spPr>
        <p:txBody>
          <a:bodyPr wrap="square">
            <a:spAutoFit/>
          </a:bodyPr>
          <a:lstStyle/>
          <a:p>
            <a:r>
              <a:rPr lang="en-GB" dirty="0"/>
              <a:t>A </a:t>
            </a:r>
            <a:r>
              <a:rPr lang="en-GB" sz="4000" b="1" dirty="0">
                <a:solidFill>
                  <a:srgbClr val="FF6600"/>
                </a:solidFill>
              </a:rPr>
              <a:t>graphics card</a:t>
            </a:r>
            <a:r>
              <a:rPr lang="en-GB" sz="4000" dirty="0"/>
              <a:t> </a:t>
            </a:r>
            <a:endParaRPr lang="en-GB" dirty="0"/>
          </a:p>
        </p:txBody>
      </p:sp>
    </p:spTree>
    <p:extLst>
      <p:ext uri="{BB962C8B-B14F-4D97-AF65-F5344CB8AC3E}">
        <p14:creationId xmlns:p14="http://schemas.microsoft.com/office/powerpoint/2010/main" val="149951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scard2"/>
          <p:cNvPicPr>
            <a:picLocks noChangeAspect="1" noChangeArrowheads="1"/>
          </p:cNvPicPr>
          <p:nvPr/>
        </p:nvPicPr>
        <p:blipFill>
          <a:blip r:embed="rId2"/>
          <a:srcRect/>
          <a:stretch>
            <a:fillRect/>
          </a:stretch>
        </p:blipFill>
        <p:spPr bwMode="auto">
          <a:xfrm>
            <a:off x="3595670" y="2071678"/>
            <a:ext cx="4286280" cy="3832034"/>
          </a:xfrm>
          <a:prstGeom prst="rect">
            <a:avLst/>
          </a:prstGeom>
          <a:noFill/>
        </p:spPr>
      </p:pic>
      <p:sp>
        <p:nvSpPr>
          <p:cNvPr id="3" name="Text Box 4"/>
          <p:cNvSpPr txBox="1">
            <a:spLocks noChangeArrowheads="1"/>
          </p:cNvSpPr>
          <p:nvPr/>
        </p:nvSpPr>
        <p:spPr bwMode="auto">
          <a:xfrm>
            <a:off x="4167175" y="1214422"/>
            <a:ext cx="3284531" cy="707886"/>
          </a:xfrm>
          <a:prstGeom prst="rect">
            <a:avLst/>
          </a:prstGeom>
          <a:noFill/>
          <a:ln w="9525" algn="ctr">
            <a:noFill/>
            <a:miter lim="800000"/>
            <a:headEnd/>
            <a:tailEnd/>
          </a:ln>
          <a:effectLst/>
        </p:spPr>
        <p:txBody>
          <a:bodyPr wrap="square">
            <a:spAutoFit/>
          </a:bodyPr>
          <a:lstStyle/>
          <a:p>
            <a:r>
              <a:rPr lang="en-GB" dirty="0"/>
              <a:t>A </a:t>
            </a:r>
            <a:r>
              <a:rPr lang="en-GB" sz="4000" b="1" dirty="0">
                <a:solidFill>
                  <a:srgbClr val="FF6600"/>
                </a:solidFill>
              </a:rPr>
              <a:t>Sound card</a:t>
            </a:r>
            <a:r>
              <a:rPr lang="en-GB" sz="4000" dirty="0"/>
              <a:t> </a:t>
            </a:r>
            <a:endParaRPr lang="en-GB" dirty="0"/>
          </a:p>
        </p:txBody>
      </p:sp>
    </p:spTree>
    <p:extLst>
      <p:ext uri="{BB962C8B-B14F-4D97-AF65-F5344CB8AC3E}">
        <p14:creationId xmlns:p14="http://schemas.microsoft.com/office/powerpoint/2010/main" val="182714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8" descr="moterbsmall"/>
          <p:cNvPicPr>
            <a:picLocks noChangeAspect="1" noChangeArrowheads="1"/>
          </p:cNvPicPr>
          <p:nvPr/>
        </p:nvPicPr>
        <p:blipFill>
          <a:blip r:embed="rId2"/>
          <a:srcRect/>
          <a:stretch>
            <a:fillRect/>
          </a:stretch>
        </p:blipFill>
        <p:spPr bwMode="auto">
          <a:xfrm>
            <a:off x="3809985" y="1571613"/>
            <a:ext cx="4392613" cy="3451225"/>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349834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4" descr="laptop"/>
          <p:cNvPicPr>
            <a:picLocks noChangeAspect="1" noChangeArrowheads="1"/>
          </p:cNvPicPr>
          <p:nvPr/>
        </p:nvPicPr>
        <p:blipFill>
          <a:blip r:embed="rId2"/>
          <a:srcRect l="40509" t="33511" r="38870" b="32756"/>
          <a:stretch>
            <a:fillRect/>
          </a:stretch>
        </p:blipFill>
        <p:spPr bwMode="auto">
          <a:xfrm>
            <a:off x="4167174" y="1142985"/>
            <a:ext cx="4071966" cy="4066693"/>
          </a:xfrm>
          <a:prstGeom prst="rect">
            <a:avLst/>
          </a:prstGeom>
          <a:noFill/>
        </p:spPr>
      </p:pic>
    </p:spTree>
    <p:extLst>
      <p:ext uri="{BB962C8B-B14F-4D97-AF65-F5344CB8AC3E}">
        <p14:creationId xmlns:p14="http://schemas.microsoft.com/office/powerpoint/2010/main" val="17170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monitor"/>
          <p:cNvPicPr>
            <a:picLocks noChangeAspect="1" noChangeArrowheads="1"/>
          </p:cNvPicPr>
          <p:nvPr/>
        </p:nvPicPr>
        <p:blipFill>
          <a:blip r:embed="rId2"/>
          <a:srcRect l="13083" t="5000" r="22667" b="14333"/>
          <a:stretch>
            <a:fillRect/>
          </a:stretch>
        </p:blipFill>
        <p:spPr bwMode="auto">
          <a:xfrm>
            <a:off x="2452662" y="857232"/>
            <a:ext cx="3716448" cy="3500462"/>
          </a:xfrm>
          <a:prstGeom prst="rect">
            <a:avLst/>
          </a:prstGeom>
          <a:noFill/>
        </p:spPr>
      </p:pic>
      <p:pic>
        <p:nvPicPr>
          <p:cNvPr id="3" name="Picture 26" descr="printer"/>
          <p:cNvPicPr>
            <a:picLocks noChangeAspect="1" noChangeArrowheads="1"/>
          </p:cNvPicPr>
          <p:nvPr/>
        </p:nvPicPr>
        <p:blipFill>
          <a:blip r:embed="rId3"/>
          <a:srcRect/>
          <a:stretch>
            <a:fillRect/>
          </a:stretch>
        </p:blipFill>
        <p:spPr bwMode="auto">
          <a:xfrm>
            <a:off x="5953124" y="1500174"/>
            <a:ext cx="3786204" cy="3786204"/>
          </a:xfrm>
          <a:prstGeom prst="rect">
            <a:avLst/>
          </a:prstGeom>
          <a:noFill/>
        </p:spPr>
      </p:pic>
    </p:spTree>
    <p:extLst>
      <p:ext uri="{BB962C8B-B14F-4D97-AF65-F5344CB8AC3E}">
        <p14:creationId xmlns:p14="http://schemas.microsoft.com/office/powerpoint/2010/main" val="198430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lcdmonitor"/>
          <p:cNvPicPr>
            <a:picLocks noChangeAspect="1" noChangeArrowheads="1"/>
          </p:cNvPicPr>
          <p:nvPr/>
        </p:nvPicPr>
        <p:blipFill>
          <a:blip r:embed="rId2"/>
          <a:srcRect/>
          <a:stretch>
            <a:fillRect/>
          </a:stretch>
        </p:blipFill>
        <p:spPr bwMode="auto">
          <a:xfrm>
            <a:off x="6667505" y="1357298"/>
            <a:ext cx="3133927" cy="3357586"/>
          </a:xfrm>
          <a:prstGeom prst="rect">
            <a:avLst/>
          </a:prstGeom>
          <a:noFill/>
        </p:spPr>
      </p:pic>
      <p:pic>
        <p:nvPicPr>
          <p:cNvPr id="3" name="Picture 24" descr="crtmonitior"/>
          <p:cNvPicPr>
            <a:picLocks noChangeAspect="1" noChangeArrowheads="1"/>
          </p:cNvPicPr>
          <p:nvPr/>
        </p:nvPicPr>
        <p:blipFill>
          <a:blip r:embed="rId3"/>
          <a:srcRect/>
          <a:stretch>
            <a:fillRect/>
          </a:stretch>
        </p:blipFill>
        <p:spPr bwMode="auto">
          <a:xfrm>
            <a:off x="2809852" y="1357299"/>
            <a:ext cx="3071834" cy="3354415"/>
          </a:xfrm>
          <a:prstGeom prst="rect">
            <a:avLst/>
          </a:prstGeom>
          <a:noFill/>
        </p:spPr>
      </p:pic>
    </p:spTree>
    <p:extLst>
      <p:ext uri="{BB962C8B-B14F-4D97-AF65-F5344CB8AC3E}">
        <p14:creationId xmlns:p14="http://schemas.microsoft.com/office/powerpoint/2010/main" val="15537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arge format"/>
          <p:cNvPicPr>
            <a:picLocks noChangeAspect="1" noChangeArrowheads="1"/>
          </p:cNvPicPr>
          <p:nvPr/>
        </p:nvPicPr>
        <p:blipFill>
          <a:blip r:embed="rId2"/>
          <a:srcRect/>
          <a:stretch>
            <a:fillRect/>
          </a:stretch>
        </p:blipFill>
        <p:spPr bwMode="auto">
          <a:xfrm>
            <a:off x="3881422" y="1785926"/>
            <a:ext cx="3286148" cy="4379502"/>
          </a:xfrm>
          <a:prstGeom prst="rect">
            <a:avLst/>
          </a:prstGeom>
          <a:noFill/>
        </p:spPr>
      </p:pic>
      <p:sp>
        <p:nvSpPr>
          <p:cNvPr id="3" name="Text Box 4"/>
          <p:cNvSpPr txBox="1">
            <a:spLocks noChangeArrowheads="1"/>
          </p:cNvSpPr>
          <p:nvPr/>
        </p:nvSpPr>
        <p:spPr bwMode="auto">
          <a:xfrm>
            <a:off x="4167175" y="1071546"/>
            <a:ext cx="3284531" cy="707886"/>
          </a:xfrm>
          <a:prstGeom prst="rect">
            <a:avLst/>
          </a:prstGeom>
          <a:noFill/>
          <a:ln w="9525" algn="ctr">
            <a:noFill/>
            <a:miter lim="800000"/>
            <a:headEnd/>
            <a:tailEnd/>
          </a:ln>
          <a:effectLst/>
        </p:spPr>
        <p:txBody>
          <a:bodyPr wrap="square">
            <a:spAutoFit/>
          </a:bodyPr>
          <a:lstStyle/>
          <a:p>
            <a:r>
              <a:rPr lang="en-GB" dirty="0"/>
              <a:t>A </a:t>
            </a:r>
            <a:r>
              <a:rPr lang="en-GB" sz="4000" b="1" dirty="0">
                <a:solidFill>
                  <a:srgbClr val="FF6600"/>
                </a:solidFill>
              </a:rPr>
              <a:t>Laser Printer</a:t>
            </a:r>
            <a:r>
              <a:rPr lang="en-GB" sz="4000" dirty="0"/>
              <a:t> </a:t>
            </a:r>
            <a:endParaRPr lang="en-GB" dirty="0"/>
          </a:p>
        </p:txBody>
      </p:sp>
    </p:spTree>
    <p:extLst>
      <p:ext uri="{BB962C8B-B14F-4D97-AF65-F5344CB8AC3E}">
        <p14:creationId xmlns:p14="http://schemas.microsoft.com/office/powerpoint/2010/main" val="40746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Printer"/>
          <p:cNvPicPr>
            <a:picLocks noChangeAspect="1" noChangeArrowheads="1"/>
          </p:cNvPicPr>
          <p:nvPr/>
        </p:nvPicPr>
        <p:blipFill>
          <a:blip r:embed="rId2"/>
          <a:srcRect/>
          <a:stretch>
            <a:fillRect/>
          </a:stretch>
        </p:blipFill>
        <p:spPr bwMode="auto">
          <a:xfrm>
            <a:off x="6667504" y="1571612"/>
            <a:ext cx="3141292" cy="2857520"/>
          </a:xfrm>
          <a:prstGeom prst="rect">
            <a:avLst/>
          </a:prstGeom>
          <a:noFill/>
        </p:spPr>
      </p:pic>
      <p:pic>
        <p:nvPicPr>
          <p:cNvPr id="3" name="Picture 18" descr="Pinte cartridge 2"/>
          <p:cNvPicPr>
            <a:picLocks noChangeAspect="1" noChangeArrowheads="1"/>
          </p:cNvPicPr>
          <p:nvPr/>
        </p:nvPicPr>
        <p:blipFill>
          <a:blip r:embed="rId3"/>
          <a:srcRect l="16679"/>
          <a:stretch>
            <a:fillRect/>
          </a:stretch>
        </p:blipFill>
        <p:spPr bwMode="auto">
          <a:xfrm>
            <a:off x="3024167" y="1571612"/>
            <a:ext cx="2927931" cy="2857520"/>
          </a:xfrm>
          <a:prstGeom prst="rect">
            <a:avLst/>
          </a:prstGeom>
          <a:noFill/>
        </p:spPr>
      </p:pic>
      <p:sp>
        <p:nvSpPr>
          <p:cNvPr id="4" name="Text Box 4"/>
          <p:cNvSpPr txBox="1">
            <a:spLocks noChangeArrowheads="1"/>
          </p:cNvSpPr>
          <p:nvPr/>
        </p:nvSpPr>
        <p:spPr bwMode="auto">
          <a:xfrm>
            <a:off x="4310051" y="785794"/>
            <a:ext cx="3284531" cy="707886"/>
          </a:xfrm>
          <a:prstGeom prst="rect">
            <a:avLst/>
          </a:prstGeom>
          <a:noFill/>
          <a:ln w="9525" algn="ctr">
            <a:noFill/>
            <a:miter lim="800000"/>
            <a:headEnd/>
            <a:tailEnd/>
          </a:ln>
          <a:effectLst/>
        </p:spPr>
        <p:txBody>
          <a:bodyPr wrap="square">
            <a:spAutoFit/>
          </a:bodyPr>
          <a:lstStyle/>
          <a:p>
            <a:r>
              <a:rPr lang="en-GB" dirty="0"/>
              <a:t>A </a:t>
            </a:r>
            <a:r>
              <a:rPr lang="en-GB" sz="4000" b="1" dirty="0">
                <a:solidFill>
                  <a:srgbClr val="FF6600"/>
                </a:solidFill>
              </a:rPr>
              <a:t>Inkjet Printer</a:t>
            </a:r>
            <a:r>
              <a:rPr lang="en-GB" sz="4000" dirty="0"/>
              <a:t> </a:t>
            </a:r>
            <a:endParaRPr lang="en-GB" dirty="0"/>
          </a:p>
        </p:txBody>
      </p:sp>
    </p:spTree>
    <p:extLst>
      <p:ext uri="{BB962C8B-B14F-4D97-AF65-F5344CB8AC3E}">
        <p14:creationId xmlns:p14="http://schemas.microsoft.com/office/powerpoint/2010/main" val="331965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Image:Epson MX-80.jpg"/>
          <p:cNvPicPr>
            <a:picLocks noChangeAspect="1" noChangeArrowheads="1"/>
          </p:cNvPicPr>
          <p:nvPr/>
        </p:nvPicPr>
        <p:blipFill>
          <a:blip r:embed="rId2"/>
          <a:srcRect/>
          <a:stretch>
            <a:fillRect/>
          </a:stretch>
        </p:blipFill>
        <p:spPr bwMode="auto">
          <a:xfrm>
            <a:off x="3452794" y="1785926"/>
            <a:ext cx="5184316" cy="2928958"/>
          </a:xfrm>
          <a:prstGeom prst="rect">
            <a:avLst/>
          </a:prstGeom>
          <a:noFill/>
          <a:ln w="3175">
            <a:solidFill>
              <a:srgbClr val="000000"/>
            </a:solidFill>
            <a:miter lim="800000"/>
            <a:headEnd/>
            <a:tailEnd/>
          </a:ln>
        </p:spPr>
      </p:pic>
      <p:sp>
        <p:nvSpPr>
          <p:cNvPr id="3" name="Text Box 4"/>
          <p:cNvSpPr txBox="1">
            <a:spLocks noChangeArrowheads="1"/>
          </p:cNvSpPr>
          <p:nvPr/>
        </p:nvSpPr>
        <p:spPr bwMode="auto">
          <a:xfrm>
            <a:off x="4167174" y="785794"/>
            <a:ext cx="4429156"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Dot Matrix Printer</a:t>
            </a:r>
            <a:r>
              <a:rPr lang="en-GB" sz="4000" dirty="0"/>
              <a:t> </a:t>
            </a:r>
            <a:endParaRPr lang="en-GB" dirty="0"/>
          </a:p>
        </p:txBody>
      </p:sp>
    </p:spTree>
    <p:extLst>
      <p:ext uri="{BB962C8B-B14F-4D97-AF65-F5344CB8AC3E}">
        <p14:creationId xmlns:p14="http://schemas.microsoft.com/office/powerpoint/2010/main" val="29630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Street Style Headphones">
            <a:hlinkClick r:id="rId2"/>
          </p:cNvPr>
          <p:cNvPicPr>
            <a:picLocks noChangeAspect="1" noChangeArrowheads="1"/>
          </p:cNvPicPr>
          <p:nvPr/>
        </p:nvPicPr>
        <p:blipFill>
          <a:blip r:embed="rId3"/>
          <a:srcRect/>
          <a:stretch>
            <a:fillRect/>
          </a:stretch>
        </p:blipFill>
        <p:spPr bwMode="auto">
          <a:xfrm>
            <a:off x="4238612" y="3214686"/>
            <a:ext cx="3643338" cy="2732504"/>
          </a:xfrm>
          <a:prstGeom prst="rect">
            <a:avLst/>
          </a:prstGeom>
          <a:noFill/>
        </p:spPr>
      </p:pic>
      <p:pic>
        <p:nvPicPr>
          <p:cNvPr id="3" name="Picture 32" descr="8020386"/>
          <p:cNvPicPr>
            <a:picLocks noChangeAspect="1" noChangeArrowheads="1"/>
          </p:cNvPicPr>
          <p:nvPr/>
        </p:nvPicPr>
        <p:blipFill>
          <a:blip r:embed="rId4"/>
          <a:srcRect/>
          <a:stretch>
            <a:fillRect/>
          </a:stretch>
        </p:blipFill>
        <p:spPr bwMode="auto">
          <a:xfrm>
            <a:off x="4238612" y="857232"/>
            <a:ext cx="3626450" cy="2071702"/>
          </a:xfrm>
          <a:prstGeom prst="rect">
            <a:avLst/>
          </a:prstGeom>
          <a:noFill/>
        </p:spPr>
      </p:pic>
    </p:spTree>
    <p:extLst>
      <p:ext uri="{BB962C8B-B14F-4D97-AF65-F5344CB8AC3E}">
        <p14:creationId xmlns:p14="http://schemas.microsoft.com/office/powerpoint/2010/main" val="23274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66910" y="1071546"/>
            <a:ext cx="7772400" cy="3143272"/>
          </a:xfrm>
        </p:spPr>
        <p:txBody>
          <a:bodyPr>
            <a:normAutofit/>
          </a:bodyPr>
          <a:lstStyle/>
          <a:p>
            <a:pPr algn="ctr"/>
            <a:r>
              <a:rPr lang="en-GB" sz="4800" b="1" dirty="0">
                <a:solidFill>
                  <a:srgbClr val="0000FF"/>
                </a:solidFill>
                <a:latin typeface="Comic Sans MS" pitchFamily="66" charset="0"/>
              </a:rPr>
              <a:t>Computer System </a:t>
            </a:r>
            <a:br>
              <a:rPr lang="en-GB" sz="4800" b="1" dirty="0">
                <a:solidFill>
                  <a:srgbClr val="0000FF"/>
                </a:solidFill>
                <a:latin typeface="Comic Sans MS" pitchFamily="66" charset="0"/>
              </a:rPr>
            </a:br>
            <a:r>
              <a:rPr lang="en-GB" sz="4800" b="1" dirty="0">
                <a:solidFill>
                  <a:srgbClr val="0000FF"/>
                </a:solidFill>
                <a:latin typeface="Comic Sans MS" pitchFamily="66" charset="0"/>
              </a:rPr>
              <a:t>Components &amp; Assembly Guide</a:t>
            </a:r>
          </a:p>
        </p:txBody>
      </p:sp>
      <p:sp>
        <p:nvSpPr>
          <p:cNvPr id="3" name="Rectangle 2"/>
          <p:cNvSpPr txBox="1">
            <a:spLocks noChangeArrowheads="1"/>
          </p:cNvSpPr>
          <p:nvPr/>
        </p:nvSpPr>
        <p:spPr>
          <a:xfrm>
            <a:off x="2024034" y="4214818"/>
            <a:ext cx="7772400" cy="1571636"/>
          </a:xfrm>
          <a:prstGeom prst="rect">
            <a:avLst/>
          </a:prstGeom>
        </p:spPr>
        <p:txBody>
          <a:bodyPr vert="horz" lIns="91440" tIns="45720" rIns="91440" bIns="45720" rtlCol="0" anchor="ctr">
            <a:normAutofit/>
          </a:bodyPr>
          <a:lstStyle/>
          <a:p>
            <a:pPr algn="ctr">
              <a:spcBef>
                <a:spcPct val="0"/>
              </a:spcBef>
              <a:defRPr/>
            </a:pPr>
            <a:r>
              <a:rPr lang="en-GB" sz="3600" b="1" dirty="0">
                <a:solidFill>
                  <a:srgbClr val="0000FF"/>
                </a:solidFill>
                <a:latin typeface="Comic Sans MS" pitchFamily="66" charset="0"/>
                <a:ea typeface="+mj-ea"/>
                <a:cs typeface="+mj-cs"/>
              </a:rPr>
              <a:t>Written by: Name</a:t>
            </a:r>
          </a:p>
        </p:txBody>
      </p:sp>
    </p:spTree>
    <p:extLst>
      <p:ext uri="{BB962C8B-B14F-4D97-AF65-F5344CB8AC3E}">
        <p14:creationId xmlns:p14="http://schemas.microsoft.com/office/powerpoint/2010/main" val="388931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34802367"/>
          <p:cNvPicPr>
            <a:picLocks noChangeAspect="1" noChangeArrowheads="1"/>
          </p:cNvPicPr>
          <p:nvPr/>
        </p:nvPicPr>
        <p:blipFill>
          <a:blip r:embed="rId2"/>
          <a:srcRect/>
          <a:stretch>
            <a:fillRect/>
          </a:stretch>
        </p:blipFill>
        <p:spPr bwMode="auto">
          <a:xfrm>
            <a:off x="3738546" y="1928803"/>
            <a:ext cx="4392612" cy="2936875"/>
          </a:xfrm>
          <a:prstGeom prst="rect">
            <a:avLst/>
          </a:prstGeom>
          <a:noFill/>
          <a:ln w="3175">
            <a:solidFill>
              <a:srgbClr val="000000"/>
            </a:solidFill>
            <a:miter lim="800000"/>
            <a:headEnd/>
            <a:tailEnd/>
          </a:ln>
        </p:spPr>
      </p:pic>
      <p:sp>
        <p:nvSpPr>
          <p:cNvPr id="3" name="Text Box 4"/>
          <p:cNvSpPr txBox="1">
            <a:spLocks noChangeArrowheads="1"/>
          </p:cNvSpPr>
          <p:nvPr/>
        </p:nvSpPr>
        <p:spPr bwMode="auto">
          <a:xfrm>
            <a:off x="4952992" y="1000108"/>
            <a:ext cx="4429156"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ROM</a:t>
            </a:r>
            <a:endParaRPr lang="en-GB" dirty="0"/>
          </a:p>
        </p:txBody>
      </p:sp>
    </p:spTree>
    <p:extLst>
      <p:ext uri="{BB962C8B-B14F-4D97-AF65-F5344CB8AC3E}">
        <p14:creationId xmlns:p14="http://schemas.microsoft.com/office/powerpoint/2010/main" val="281426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RAM"/>
          <p:cNvPicPr>
            <a:picLocks noChangeAspect="1" noChangeArrowheads="1"/>
          </p:cNvPicPr>
          <p:nvPr/>
        </p:nvPicPr>
        <p:blipFill>
          <a:blip r:embed="rId2"/>
          <a:srcRect/>
          <a:stretch>
            <a:fillRect/>
          </a:stretch>
        </p:blipFill>
        <p:spPr bwMode="auto">
          <a:xfrm rot="2390255">
            <a:off x="3816030" y="3196326"/>
            <a:ext cx="2859087" cy="1277937"/>
          </a:xfrm>
          <a:prstGeom prst="rect">
            <a:avLst/>
          </a:prstGeom>
          <a:noFill/>
        </p:spPr>
      </p:pic>
      <p:pic>
        <p:nvPicPr>
          <p:cNvPr id="3" name="Picture 16" descr="ram2"/>
          <p:cNvPicPr>
            <a:picLocks noChangeAspect="1" noChangeArrowheads="1"/>
          </p:cNvPicPr>
          <p:nvPr/>
        </p:nvPicPr>
        <p:blipFill>
          <a:blip r:embed="rId3"/>
          <a:srcRect/>
          <a:stretch>
            <a:fillRect/>
          </a:stretch>
        </p:blipFill>
        <p:spPr bwMode="auto">
          <a:xfrm>
            <a:off x="6408417" y="2324788"/>
            <a:ext cx="1096963" cy="1452563"/>
          </a:xfrm>
          <a:prstGeom prst="rect">
            <a:avLst/>
          </a:prstGeom>
          <a:noFill/>
          <a:ln w="28575">
            <a:solidFill>
              <a:srgbClr val="000000"/>
            </a:solidFill>
            <a:miter lim="800000"/>
            <a:headEnd/>
            <a:tailEnd/>
          </a:ln>
        </p:spPr>
      </p:pic>
      <p:sp>
        <p:nvSpPr>
          <p:cNvPr id="4" name="Oval 17"/>
          <p:cNvSpPr>
            <a:spLocks noChangeArrowheads="1"/>
          </p:cNvSpPr>
          <p:nvPr/>
        </p:nvSpPr>
        <p:spPr bwMode="auto">
          <a:xfrm rot="2436519">
            <a:off x="5039991" y="3340787"/>
            <a:ext cx="647700" cy="1295400"/>
          </a:xfrm>
          <a:prstGeom prst="ellipse">
            <a:avLst/>
          </a:prstGeom>
          <a:noFill/>
          <a:ln w="28575">
            <a:solidFill>
              <a:schemeClr val="tx1"/>
            </a:solidFill>
            <a:round/>
            <a:headEnd/>
            <a:tailEnd/>
          </a:ln>
          <a:effectLst/>
        </p:spPr>
        <p:txBody>
          <a:bodyPr wrap="none" anchor="ctr"/>
          <a:lstStyle/>
          <a:p>
            <a:endParaRPr lang="en-US"/>
          </a:p>
        </p:txBody>
      </p:sp>
      <p:sp>
        <p:nvSpPr>
          <p:cNvPr id="5" name="Line 18"/>
          <p:cNvSpPr>
            <a:spLocks noChangeShapeType="1"/>
          </p:cNvSpPr>
          <p:nvPr/>
        </p:nvSpPr>
        <p:spPr bwMode="auto">
          <a:xfrm flipV="1">
            <a:off x="5832154" y="3196325"/>
            <a:ext cx="576262" cy="360362"/>
          </a:xfrm>
          <a:prstGeom prst="line">
            <a:avLst/>
          </a:prstGeom>
          <a:noFill/>
          <a:ln w="28575">
            <a:solidFill>
              <a:schemeClr val="tx1"/>
            </a:solidFill>
            <a:round/>
            <a:headEnd/>
            <a:tailEnd/>
          </a:ln>
          <a:effectLst/>
        </p:spPr>
        <p:txBody>
          <a:bodyPr/>
          <a:lstStyle/>
          <a:p>
            <a:endParaRPr lang="en-US"/>
          </a:p>
        </p:txBody>
      </p:sp>
      <p:sp>
        <p:nvSpPr>
          <p:cNvPr id="6" name="Text Box 4"/>
          <p:cNvSpPr txBox="1">
            <a:spLocks noChangeArrowheads="1"/>
          </p:cNvSpPr>
          <p:nvPr/>
        </p:nvSpPr>
        <p:spPr bwMode="auto">
          <a:xfrm>
            <a:off x="4952992" y="1000108"/>
            <a:ext cx="4429156"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RAM</a:t>
            </a:r>
            <a:endParaRPr lang="en-GB" dirty="0"/>
          </a:p>
        </p:txBody>
      </p:sp>
    </p:spTree>
    <p:extLst>
      <p:ext uri="{BB962C8B-B14F-4D97-AF65-F5344CB8AC3E}">
        <p14:creationId xmlns:p14="http://schemas.microsoft.com/office/powerpoint/2010/main" val="411693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Floppydrive"/>
          <p:cNvPicPr>
            <a:picLocks noChangeAspect="1" noChangeArrowheads="1"/>
          </p:cNvPicPr>
          <p:nvPr/>
        </p:nvPicPr>
        <p:blipFill>
          <a:blip r:embed="rId2"/>
          <a:srcRect/>
          <a:stretch>
            <a:fillRect/>
          </a:stretch>
        </p:blipFill>
        <p:spPr bwMode="auto">
          <a:xfrm>
            <a:off x="2524100" y="857232"/>
            <a:ext cx="3316218" cy="2214578"/>
          </a:xfrm>
          <a:prstGeom prst="rect">
            <a:avLst/>
          </a:prstGeom>
          <a:noFill/>
        </p:spPr>
      </p:pic>
      <p:pic>
        <p:nvPicPr>
          <p:cNvPr id="5" name="Picture 17" descr="Flash Disk"/>
          <p:cNvPicPr>
            <a:picLocks noChangeAspect="1" noChangeArrowheads="1"/>
          </p:cNvPicPr>
          <p:nvPr/>
        </p:nvPicPr>
        <p:blipFill>
          <a:blip r:embed="rId3"/>
          <a:srcRect/>
          <a:stretch>
            <a:fillRect/>
          </a:stretch>
        </p:blipFill>
        <p:spPr bwMode="auto">
          <a:xfrm>
            <a:off x="2524100" y="3571876"/>
            <a:ext cx="3286148" cy="2463914"/>
          </a:xfrm>
          <a:prstGeom prst="rect">
            <a:avLst/>
          </a:prstGeom>
          <a:noFill/>
        </p:spPr>
      </p:pic>
      <p:pic>
        <p:nvPicPr>
          <p:cNvPr id="6" name="Picture 19" descr="8019476"/>
          <p:cNvPicPr>
            <a:picLocks noChangeAspect="1" noChangeArrowheads="1"/>
          </p:cNvPicPr>
          <p:nvPr/>
        </p:nvPicPr>
        <p:blipFill>
          <a:blip r:embed="rId4"/>
          <a:srcRect/>
          <a:stretch>
            <a:fillRect/>
          </a:stretch>
        </p:blipFill>
        <p:spPr bwMode="auto">
          <a:xfrm>
            <a:off x="6238876" y="857232"/>
            <a:ext cx="2714644" cy="2705430"/>
          </a:xfrm>
          <a:prstGeom prst="rect">
            <a:avLst/>
          </a:prstGeom>
          <a:noFill/>
        </p:spPr>
      </p:pic>
    </p:spTree>
    <p:extLst>
      <p:ext uri="{BB962C8B-B14F-4D97-AF65-F5344CB8AC3E}">
        <p14:creationId xmlns:p14="http://schemas.microsoft.com/office/powerpoint/2010/main" val="309792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26687931"/>
          <p:cNvPicPr>
            <a:picLocks noChangeAspect="1" noChangeArrowheads="1"/>
          </p:cNvPicPr>
          <p:nvPr/>
        </p:nvPicPr>
        <p:blipFill>
          <a:blip r:embed="rId2"/>
          <a:srcRect/>
          <a:stretch>
            <a:fillRect/>
          </a:stretch>
        </p:blipFill>
        <p:spPr bwMode="auto">
          <a:xfrm rot="277278">
            <a:off x="5808663" y="4149726"/>
            <a:ext cx="2468562" cy="1643063"/>
          </a:xfrm>
          <a:prstGeom prst="rect">
            <a:avLst/>
          </a:prstGeom>
          <a:noFill/>
        </p:spPr>
      </p:pic>
      <p:pic>
        <p:nvPicPr>
          <p:cNvPr id="3" name="Picture 10" descr="23135778"/>
          <p:cNvPicPr>
            <a:picLocks noChangeAspect="1" noChangeArrowheads="1"/>
          </p:cNvPicPr>
          <p:nvPr/>
        </p:nvPicPr>
        <p:blipFill>
          <a:blip r:embed="rId3"/>
          <a:srcRect/>
          <a:stretch>
            <a:fillRect/>
          </a:stretch>
        </p:blipFill>
        <p:spPr bwMode="auto">
          <a:xfrm>
            <a:off x="6888164" y="1773239"/>
            <a:ext cx="2973387" cy="1639887"/>
          </a:xfrm>
          <a:prstGeom prst="rect">
            <a:avLst/>
          </a:prstGeom>
          <a:noFill/>
        </p:spPr>
      </p:pic>
      <p:pic>
        <p:nvPicPr>
          <p:cNvPr id="4" name="Picture 12" descr="34457211"/>
          <p:cNvPicPr>
            <a:picLocks noChangeAspect="1" noChangeArrowheads="1"/>
          </p:cNvPicPr>
          <p:nvPr/>
        </p:nvPicPr>
        <p:blipFill>
          <a:blip r:embed="rId4"/>
          <a:srcRect/>
          <a:stretch>
            <a:fillRect/>
          </a:stretch>
        </p:blipFill>
        <p:spPr bwMode="auto">
          <a:xfrm>
            <a:off x="2279651" y="2328864"/>
            <a:ext cx="2759075" cy="2198687"/>
          </a:xfrm>
          <a:prstGeom prst="rect">
            <a:avLst/>
          </a:prstGeom>
          <a:noFill/>
        </p:spPr>
      </p:pic>
    </p:spTree>
    <p:extLst>
      <p:ext uri="{BB962C8B-B14F-4D97-AF65-F5344CB8AC3E}">
        <p14:creationId xmlns:p14="http://schemas.microsoft.com/office/powerpoint/2010/main" val="31535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Harddisk"/>
          <p:cNvPicPr>
            <a:picLocks noChangeAspect="1" noChangeArrowheads="1"/>
          </p:cNvPicPr>
          <p:nvPr/>
        </p:nvPicPr>
        <p:blipFill>
          <a:blip r:embed="rId2"/>
          <a:srcRect/>
          <a:stretch>
            <a:fillRect/>
          </a:stretch>
        </p:blipFill>
        <p:spPr bwMode="auto">
          <a:xfrm rot="19501915">
            <a:off x="2605750" y="335879"/>
            <a:ext cx="2556244" cy="2835196"/>
          </a:xfrm>
          <a:prstGeom prst="rect">
            <a:avLst/>
          </a:prstGeom>
          <a:noFill/>
        </p:spPr>
      </p:pic>
      <p:pic>
        <p:nvPicPr>
          <p:cNvPr id="3" name="Picture 21" descr="Professional Server rack">
            <a:hlinkClick r:id="rId3"/>
          </p:cNvPr>
          <p:cNvPicPr>
            <a:picLocks noChangeAspect="1" noChangeArrowheads="1"/>
          </p:cNvPicPr>
          <p:nvPr/>
        </p:nvPicPr>
        <p:blipFill>
          <a:blip r:embed="rId4"/>
          <a:srcRect/>
          <a:stretch>
            <a:fillRect/>
          </a:stretch>
        </p:blipFill>
        <p:spPr bwMode="auto">
          <a:xfrm>
            <a:off x="6810380" y="2214554"/>
            <a:ext cx="2952014" cy="2214578"/>
          </a:xfrm>
          <a:prstGeom prst="rect">
            <a:avLst/>
          </a:prstGeom>
          <a:noFill/>
          <a:ln w="3175">
            <a:solidFill>
              <a:srgbClr val="000000"/>
            </a:solidFill>
            <a:miter lim="800000"/>
            <a:headEnd/>
            <a:tailEnd/>
          </a:ln>
        </p:spPr>
      </p:pic>
      <p:pic>
        <p:nvPicPr>
          <p:cNvPr id="4" name="Picture 23" descr="External USB Hard drive">
            <a:hlinkClick r:id="rId5"/>
          </p:cNvPr>
          <p:cNvPicPr>
            <a:picLocks noChangeAspect="1" noChangeArrowheads="1"/>
          </p:cNvPicPr>
          <p:nvPr/>
        </p:nvPicPr>
        <p:blipFill>
          <a:blip r:embed="rId6"/>
          <a:srcRect/>
          <a:stretch>
            <a:fillRect/>
          </a:stretch>
        </p:blipFill>
        <p:spPr bwMode="auto">
          <a:xfrm>
            <a:off x="2309787" y="4286256"/>
            <a:ext cx="2922405" cy="2192342"/>
          </a:xfrm>
          <a:prstGeom prst="rect">
            <a:avLst/>
          </a:prstGeom>
          <a:noFill/>
        </p:spPr>
      </p:pic>
      <p:sp>
        <p:nvSpPr>
          <p:cNvPr id="5" name="Text Box 4"/>
          <p:cNvSpPr txBox="1">
            <a:spLocks noChangeArrowheads="1"/>
          </p:cNvSpPr>
          <p:nvPr/>
        </p:nvSpPr>
        <p:spPr bwMode="auto">
          <a:xfrm>
            <a:off x="4952992" y="1000108"/>
            <a:ext cx="4429156"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Hard Disk</a:t>
            </a:r>
            <a:endParaRPr lang="en-GB" dirty="0"/>
          </a:p>
        </p:txBody>
      </p:sp>
      <p:sp>
        <p:nvSpPr>
          <p:cNvPr id="6" name="Text Box 4"/>
          <p:cNvSpPr txBox="1">
            <a:spLocks noChangeArrowheads="1"/>
          </p:cNvSpPr>
          <p:nvPr/>
        </p:nvSpPr>
        <p:spPr bwMode="auto">
          <a:xfrm>
            <a:off x="5595934" y="3000372"/>
            <a:ext cx="1357322"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RAID</a:t>
            </a:r>
            <a:endParaRPr lang="en-GB" dirty="0"/>
          </a:p>
        </p:txBody>
      </p:sp>
      <p:sp>
        <p:nvSpPr>
          <p:cNvPr id="7" name="Text Box 4"/>
          <p:cNvSpPr txBox="1">
            <a:spLocks noChangeArrowheads="1"/>
          </p:cNvSpPr>
          <p:nvPr/>
        </p:nvSpPr>
        <p:spPr bwMode="auto">
          <a:xfrm>
            <a:off x="5595934" y="4857760"/>
            <a:ext cx="4429156"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Removable Disk</a:t>
            </a:r>
            <a:endParaRPr lang="en-GB" dirty="0"/>
          </a:p>
        </p:txBody>
      </p:sp>
    </p:spTree>
    <p:extLst>
      <p:ext uri="{BB962C8B-B14F-4D97-AF65-F5344CB8AC3E}">
        <p14:creationId xmlns:p14="http://schemas.microsoft.com/office/powerpoint/2010/main" val="35002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Floppydrive"/>
          <p:cNvPicPr>
            <a:picLocks noChangeAspect="1" noChangeArrowheads="1"/>
          </p:cNvPicPr>
          <p:nvPr/>
        </p:nvPicPr>
        <p:blipFill>
          <a:blip r:embed="rId2"/>
          <a:srcRect/>
          <a:stretch>
            <a:fillRect/>
          </a:stretch>
        </p:blipFill>
        <p:spPr bwMode="auto">
          <a:xfrm>
            <a:off x="3167042" y="1643050"/>
            <a:ext cx="5500726" cy="3674826"/>
          </a:xfrm>
          <a:prstGeom prst="rect">
            <a:avLst/>
          </a:prstGeom>
          <a:noFill/>
        </p:spPr>
      </p:pic>
      <p:sp>
        <p:nvSpPr>
          <p:cNvPr id="3" name="Text Box 4"/>
          <p:cNvSpPr txBox="1">
            <a:spLocks noChangeArrowheads="1"/>
          </p:cNvSpPr>
          <p:nvPr/>
        </p:nvSpPr>
        <p:spPr bwMode="auto">
          <a:xfrm>
            <a:off x="3809984" y="785794"/>
            <a:ext cx="4429156"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Backing Storage</a:t>
            </a:r>
            <a:endParaRPr lang="en-GB" dirty="0"/>
          </a:p>
        </p:txBody>
      </p:sp>
    </p:spTree>
    <p:extLst>
      <p:ext uri="{BB962C8B-B14F-4D97-AF65-F5344CB8AC3E}">
        <p14:creationId xmlns:p14="http://schemas.microsoft.com/office/powerpoint/2010/main" val="3930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ddrive"/>
          <p:cNvPicPr>
            <a:picLocks noChangeAspect="1" noChangeArrowheads="1"/>
          </p:cNvPicPr>
          <p:nvPr/>
        </p:nvPicPr>
        <p:blipFill>
          <a:blip r:embed="rId2"/>
          <a:srcRect/>
          <a:stretch>
            <a:fillRect/>
          </a:stretch>
        </p:blipFill>
        <p:spPr bwMode="auto">
          <a:xfrm>
            <a:off x="3381357" y="2143116"/>
            <a:ext cx="5205095" cy="2857520"/>
          </a:xfrm>
          <a:prstGeom prst="rect">
            <a:avLst/>
          </a:prstGeom>
          <a:noFill/>
          <a:ln w="3175">
            <a:solidFill>
              <a:srgbClr val="000000"/>
            </a:solidFill>
            <a:miter lim="800000"/>
            <a:headEnd/>
            <a:tailEnd/>
          </a:ln>
        </p:spPr>
      </p:pic>
      <p:sp>
        <p:nvSpPr>
          <p:cNvPr id="3" name="Text Box 4"/>
          <p:cNvSpPr txBox="1">
            <a:spLocks noChangeArrowheads="1"/>
          </p:cNvSpPr>
          <p:nvPr/>
        </p:nvSpPr>
        <p:spPr bwMode="auto">
          <a:xfrm>
            <a:off x="4738678" y="928670"/>
            <a:ext cx="2928958"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DVD-RW</a:t>
            </a:r>
            <a:endParaRPr lang="en-GB" dirty="0"/>
          </a:p>
        </p:txBody>
      </p:sp>
    </p:spTree>
    <p:extLst>
      <p:ext uri="{BB962C8B-B14F-4D97-AF65-F5344CB8AC3E}">
        <p14:creationId xmlns:p14="http://schemas.microsoft.com/office/powerpoint/2010/main" val="215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USB Drive">
            <a:hlinkClick r:id="rId2"/>
          </p:cNvPr>
          <p:cNvPicPr>
            <a:picLocks noChangeAspect="1" noChangeArrowheads="1"/>
          </p:cNvPicPr>
          <p:nvPr/>
        </p:nvPicPr>
        <p:blipFill>
          <a:blip r:embed="rId3"/>
          <a:srcRect/>
          <a:stretch>
            <a:fillRect/>
          </a:stretch>
        </p:blipFill>
        <p:spPr bwMode="auto">
          <a:xfrm>
            <a:off x="4881555" y="1857365"/>
            <a:ext cx="1787525" cy="2447925"/>
          </a:xfrm>
          <a:prstGeom prst="rect">
            <a:avLst/>
          </a:prstGeom>
          <a:noFill/>
        </p:spPr>
      </p:pic>
      <p:pic>
        <p:nvPicPr>
          <p:cNvPr id="3" name="Picture 20" descr="Flash storage"/>
          <p:cNvPicPr>
            <a:picLocks noChangeAspect="1" noChangeArrowheads="1"/>
          </p:cNvPicPr>
          <p:nvPr/>
        </p:nvPicPr>
        <p:blipFill>
          <a:blip r:embed="rId4"/>
          <a:srcRect/>
          <a:stretch>
            <a:fillRect/>
          </a:stretch>
        </p:blipFill>
        <p:spPr bwMode="auto">
          <a:xfrm>
            <a:off x="4557705" y="3851264"/>
            <a:ext cx="2555875" cy="2038350"/>
          </a:xfrm>
          <a:prstGeom prst="rect">
            <a:avLst/>
          </a:prstGeom>
          <a:noFill/>
        </p:spPr>
      </p:pic>
      <p:sp>
        <p:nvSpPr>
          <p:cNvPr id="4" name="Text Box 4"/>
          <p:cNvSpPr txBox="1">
            <a:spLocks noChangeArrowheads="1"/>
          </p:cNvSpPr>
          <p:nvPr/>
        </p:nvSpPr>
        <p:spPr bwMode="auto">
          <a:xfrm>
            <a:off x="3309918" y="928670"/>
            <a:ext cx="6072230"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Portable Memory /Sticks</a:t>
            </a:r>
            <a:endParaRPr lang="en-GB" dirty="0"/>
          </a:p>
        </p:txBody>
      </p:sp>
    </p:spTree>
    <p:extLst>
      <p:ext uri="{BB962C8B-B14F-4D97-AF65-F5344CB8AC3E}">
        <p14:creationId xmlns:p14="http://schemas.microsoft.com/office/powerpoint/2010/main" val="7372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eyboard-seels-lg"/>
          <p:cNvPicPr>
            <a:picLocks noChangeAspect="1" noChangeArrowheads="1"/>
          </p:cNvPicPr>
          <p:nvPr/>
        </p:nvPicPr>
        <p:blipFill>
          <a:blip r:embed="rId2"/>
          <a:srcRect r="10475" b="13126"/>
          <a:stretch>
            <a:fillRect/>
          </a:stretch>
        </p:blipFill>
        <p:spPr bwMode="auto">
          <a:xfrm>
            <a:off x="3024166" y="1643050"/>
            <a:ext cx="6243546" cy="3571900"/>
          </a:xfrm>
          <a:prstGeom prst="rect">
            <a:avLst/>
          </a:prstGeom>
          <a:noFill/>
        </p:spPr>
      </p:pic>
    </p:spTree>
    <p:extLst>
      <p:ext uri="{BB962C8B-B14F-4D97-AF65-F5344CB8AC3E}">
        <p14:creationId xmlns:p14="http://schemas.microsoft.com/office/powerpoint/2010/main" val="499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738414" y="857232"/>
            <a:ext cx="2960680" cy="5500726"/>
            <a:chOff x="4415" y="890"/>
            <a:chExt cx="1050" cy="3092"/>
          </a:xfrm>
        </p:grpSpPr>
        <p:pic>
          <p:nvPicPr>
            <p:cNvPr id="3" name="Picture 6" descr="2263774-1"/>
            <p:cNvPicPr>
              <a:picLocks noChangeAspect="1" noChangeArrowheads="1"/>
            </p:cNvPicPr>
            <p:nvPr/>
          </p:nvPicPr>
          <p:blipFill>
            <a:blip r:embed="rId2"/>
            <a:srcRect/>
            <a:stretch>
              <a:fillRect/>
            </a:stretch>
          </p:blipFill>
          <p:spPr bwMode="auto">
            <a:xfrm>
              <a:off x="4620" y="890"/>
              <a:ext cx="642" cy="1089"/>
            </a:xfrm>
            <a:prstGeom prst="rect">
              <a:avLst/>
            </a:prstGeom>
            <a:noFill/>
          </p:spPr>
        </p:pic>
        <p:pic>
          <p:nvPicPr>
            <p:cNvPr id="4" name="Picture 7" descr="mable_mouse_me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H="1">
              <a:off x="4422" y="3022"/>
              <a:ext cx="960" cy="960"/>
            </a:xfrm>
            <a:prstGeom prst="rect">
              <a:avLst/>
            </a:prstGeom>
            <a:noFill/>
          </p:spPr>
        </p:pic>
        <p:pic>
          <p:nvPicPr>
            <p:cNvPr id="5" name="Picture 8" descr="laptop-touchpad"/>
            <p:cNvPicPr>
              <a:picLocks noChangeAspect="1" noChangeArrowheads="1"/>
            </p:cNvPicPr>
            <p:nvPr/>
          </p:nvPicPr>
          <p:blipFill>
            <a:blip r:embed="rId4"/>
            <a:srcRect/>
            <a:stretch>
              <a:fillRect/>
            </a:stretch>
          </p:blipFill>
          <p:spPr bwMode="auto">
            <a:xfrm>
              <a:off x="4415" y="2160"/>
              <a:ext cx="1050" cy="780"/>
            </a:xfrm>
            <a:prstGeom prst="rect">
              <a:avLst/>
            </a:prstGeom>
            <a:noFill/>
          </p:spPr>
        </p:pic>
      </p:grpSp>
      <p:sp>
        <p:nvSpPr>
          <p:cNvPr id="6" name="Text Box 4"/>
          <p:cNvSpPr txBox="1">
            <a:spLocks noChangeArrowheads="1"/>
          </p:cNvSpPr>
          <p:nvPr/>
        </p:nvSpPr>
        <p:spPr bwMode="auto">
          <a:xfrm>
            <a:off x="6453190" y="1428737"/>
            <a:ext cx="3071834" cy="4401205"/>
          </a:xfrm>
          <a:prstGeom prst="rect">
            <a:avLst/>
          </a:prstGeom>
          <a:noFill/>
          <a:ln w="9525" algn="ctr">
            <a:noFill/>
            <a:miter lim="800000"/>
            <a:headEnd/>
            <a:tailEnd/>
          </a:ln>
          <a:effectLst/>
        </p:spPr>
        <p:txBody>
          <a:bodyPr wrap="square">
            <a:spAutoFit/>
          </a:bodyPr>
          <a:lstStyle/>
          <a:p>
            <a:r>
              <a:rPr lang="en-GB" sz="4000" b="1" dirty="0">
                <a:solidFill>
                  <a:srgbClr val="FF6600"/>
                </a:solidFill>
              </a:rPr>
              <a:t>Mouse</a:t>
            </a:r>
          </a:p>
          <a:p>
            <a:endParaRPr lang="en-GB" sz="4000" b="1" dirty="0">
              <a:solidFill>
                <a:srgbClr val="FF6600"/>
              </a:solidFill>
            </a:endParaRPr>
          </a:p>
          <a:p>
            <a:endParaRPr lang="en-GB" sz="4000" b="1" dirty="0">
              <a:solidFill>
                <a:srgbClr val="FF6600"/>
              </a:solidFill>
            </a:endParaRPr>
          </a:p>
          <a:p>
            <a:r>
              <a:rPr lang="en-GB" sz="4000" b="1" dirty="0">
                <a:solidFill>
                  <a:srgbClr val="FF6600"/>
                </a:solidFill>
              </a:rPr>
              <a:t>Touch Pad</a:t>
            </a:r>
          </a:p>
          <a:p>
            <a:endParaRPr lang="en-GB" sz="4000" b="1" dirty="0">
              <a:solidFill>
                <a:srgbClr val="FF6600"/>
              </a:solidFill>
            </a:endParaRPr>
          </a:p>
          <a:p>
            <a:endParaRPr lang="en-GB" sz="4000" b="1" dirty="0">
              <a:solidFill>
                <a:srgbClr val="FF6600"/>
              </a:solidFill>
            </a:endParaRPr>
          </a:p>
          <a:p>
            <a:r>
              <a:rPr lang="en-GB" sz="4000" b="1" dirty="0">
                <a:solidFill>
                  <a:srgbClr val="FF6600"/>
                </a:solidFill>
              </a:rPr>
              <a:t>Tracker Ball</a:t>
            </a:r>
          </a:p>
        </p:txBody>
      </p:sp>
    </p:spTree>
    <p:extLst>
      <p:ext uri="{BB962C8B-B14F-4D97-AF65-F5344CB8AC3E}">
        <p14:creationId xmlns:p14="http://schemas.microsoft.com/office/powerpoint/2010/main" val="27203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36676" y="0"/>
            <a:ext cx="7772400" cy="838284"/>
          </a:xfrm>
        </p:spPr>
        <p:txBody>
          <a:bodyPr>
            <a:normAutofit/>
          </a:bodyPr>
          <a:lstStyle/>
          <a:p>
            <a:pPr algn="ctr"/>
            <a:r>
              <a:rPr lang="en-GB" sz="4800" b="1" dirty="0">
                <a:solidFill>
                  <a:srgbClr val="0000FF"/>
                </a:solidFill>
                <a:latin typeface="Comic Sans MS" pitchFamily="66" charset="0"/>
              </a:rPr>
              <a:t>Instructions</a:t>
            </a:r>
          </a:p>
        </p:txBody>
      </p:sp>
      <p:sp>
        <p:nvSpPr>
          <p:cNvPr id="3" name="Rectangle 2"/>
          <p:cNvSpPr txBox="1">
            <a:spLocks noChangeArrowheads="1"/>
          </p:cNvSpPr>
          <p:nvPr/>
        </p:nvSpPr>
        <p:spPr>
          <a:xfrm>
            <a:off x="2136676" y="980728"/>
            <a:ext cx="8135788" cy="5400600"/>
          </a:xfrm>
          <a:prstGeom prst="rect">
            <a:avLst/>
          </a:prstGeom>
        </p:spPr>
        <p:txBody>
          <a:bodyPr vert="horz" lIns="91440" tIns="45720" rIns="91440" bIns="45720" rtlCol="0" anchor="ctr">
            <a:normAutofit fontScale="92500" lnSpcReduction="10000"/>
          </a:bodyPr>
          <a:lstStyle/>
          <a:p>
            <a:pPr marL="571500" indent="-571500">
              <a:spcBef>
                <a:spcPct val="0"/>
              </a:spcBef>
              <a:buFont typeface="Arial" panose="020B0604020202020204" pitchFamily="34" charset="0"/>
              <a:buChar char="•"/>
              <a:defRPr/>
            </a:pPr>
            <a:r>
              <a:rPr lang="en-GB" sz="2800" b="1" dirty="0">
                <a:solidFill>
                  <a:srgbClr val="0000FF"/>
                </a:solidFill>
                <a:latin typeface="Comic Sans MS" pitchFamily="66" charset="0"/>
                <a:ea typeface="+mj-ea"/>
                <a:cs typeface="+mj-cs"/>
              </a:rPr>
              <a:t>You are going to create a presentation on ‘how to construct a full computer system’.</a:t>
            </a:r>
          </a:p>
          <a:p>
            <a:pPr marL="571500" indent="-571500">
              <a:spcBef>
                <a:spcPct val="0"/>
              </a:spcBef>
              <a:buFont typeface="Arial" panose="020B0604020202020204" pitchFamily="34" charset="0"/>
              <a:buChar char="•"/>
              <a:defRPr/>
            </a:pPr>
            <a:endParaRPr lang="en-GB" sz="2800" b="1" dirty="0">
              <a:solidFill>
                <a:srgbClr val="0000FF"/>
              </a:solidFill>
              <a:latin typeface="Comic Sans MS" pitchFamily="66" charset="0"/>
              <a:ea typeface="+mj-ea"/>
              <a:cs typeface="+mj-cs"/>
            </a:endParaRPr>
          </a:p>
          <a:p>
            <a:pPr marL="571500" indent="-571500">
              <a:spcBef>
                <a:spcPct val="0"/>
              </a:spcBef>
              <a:buFont typeface="Arial" panose="020B0604020202020204" pitchFamily="34" charset="0"/>
              <a:buChar char="•"/>
              <a:defRPr/>
            </a:pPr>
            <a:r>
              <a:rPr lang="en-GB" sz="2800" b="1" dirty="0">
                <a:solidFill>
                  <a:srgbClr val="0000FF"/>
                </a:solidFill>
                <a:latin typeface="Comic Sans MS" pitchFamily="66" charset="0"/>
                <a:ea typeface="+mj-ea"/>
                <a:cs typeface="+mj-cs"/>
              </a:rPr>
              <a:t>You have been given lot of pictures of internal hardware inside the computer.</a:t>
            </a:r>
          </a:p>
          <a:p>
            <a:pPr marL="571500" indent="-571500">
              <a:spcBef>
                <a:spcPct val="0"/>
              </a:spcBef>
              <a:buFont typeface="Arial" panose="020B0604020202020204" pitchFamily="34" charset="0"/>
              <a:buChar char="•"/>
              <a:defRPr/>
            </a:pPr>
            <a:endParaRPr lang="en-GB" sz="2800" b="1" dirty="0">
              <a:solidFill>
                <a:srgbClr val="0000FF"/>
              </a:solidFill>
              <a:latin typeface="Comic Sans MS" pitchFamily="66" charset="0"/>
              <a:ea typeface="+mj-ea"/>
              <a:cs typeface="+mj-cs"/>
            </a:endParaRPr>
          </a:p>
          <a:p>
            <a:pPr marL="571500" indent="-571500">
              <a:spcBef>
                <a:spcPct val="0"/>
              </a:spcBef>
              <a:buFont typeface="Arial" panose="020B0604020202020204" pitchFamily="34" charset="0"/>
              <a:buChar char="•"/>
              <a:defRPr/>
            </a:pPr>
            <a:r>
              <a:rPr lang="en-GB" sz="2800" b="1" dirty="0">
                <a:solidFill>
                  <a:srgbClr val="0000FF"/>
                </a:solidFill>
                <a:latin typeface="Comic Sans MS" pitchFamily="66" charset="0"/>
                <a:ea typeface="+mj-ea"/>
                <a:cs typeface="+mj-cs"/>
              </a:rPr>
              <a:t>Place pictures together on the correct slide.</a:t>
            </a:r>
          </a:p>
          <a:p>
            <a:pPr marL="571500" indent="-571500">
              <a:spcBef>
                <a:spcPct val="0"/>
              </a:spcBef>
              <a:buFont typeface="Arial" panose="020B0604020202020204" pitchFamily="34" charset="0"/>
              <a:buChar char="•"/>
              <a:defRPr/>
            </a:pPr>
            <a:endParaRPr lang="en-GB" sz="2800" b="1" dirty="0">
              <a:solidFill>
                <a:srgbClr val="0000FF"/>
              </a:solidFill>
              <a:latin typeface="Comic Sans MS" pitchFamily="66" charset="0"/>
              <a:ea typeface="+mj-ea"/>
              <a:cs typeface="+mj-cs"/>
            </a:endParaRPr>
          </a:p>
          <a:p>
            <a:pPr marL="571500" indent="-571500">
              <a:spcBef>
                <a:spcPct val="0"/>
              </a:spcBef>
              <a:buFont typeface="Arial" panose="020B0604020202020204" pitchFamily="34" charset="0"/>
              <a:buChar char="•"/>
              <a:defRPr/>
            </a:pPr>
            <a:r>
              <a:rPr lang="en-GB" sz="2800" b="1" dirty="0">
                <a:solidFill>
                  <a:srgbClr val="0000FF"/>
                </a:solidFill>
                <a:latin typeface="Comic Sans MS" pitchFamily="66" charset="0"/>
                <a:ea typeface="+mj-ea"/>
                <a:cs typeface="+mj-cs"/>
              </a:rPr>
              <a:t>Place slides in the correct order.</a:t>
            </a:r>
          </a:p>
          <a:p>
            <a:pPr marL="571500" indent="-571500">
              <a:spcBef>
                <a:spcPct val="0"/>
              </a:spcBef>
              <a:buFont typeface="Arial" panose="020B0604020202020204" pitchFamily="34" charset="0"/>
              <a:buChar char="•"/>
              <a:defRPr/>
            </a:pPr>
            <a:endParaRPr lang="en-GB" sz="2800" b="1" dirty="0">
              <a:solidFill>
                <a:srgbClr val="0000FF"/>
              </a:solidFill>
              <a:latin typeface="Comic Sans MS" pitchFamily="66" charset="0"/>
              <a:ea typeface="+mj-ea"/>
              <a:cs typeface="+mj-cs"/>
            </a:endParaRPr>
          </a:p>
          <a:p>
            <a:pPr marL="571500" indent="-571500">
              <a:spcBef>
                <a:spcPct val="0"/>
              </a:spcBef>
              <a:buFont typeface="Arial" panose="020B0604020202020204" pitchFamily="34" charset="0"/>
              <a:buChar char="•"/>
              <a:defRPr/>
            </a:pPr>
            <a:r>
              <a:rPr lang="en-GB" sz="2800" b="1" dirty="0">
                <a:solidFill>
                  <a:srgbClr val="0000FF"/>
                </a:solidFill>
                <a:latin typeface="Comic Sans MS" pitchFamily="66" charset="0"/>
                <a:ea typeface="+mj-ea"/>
                <a:cs typeface="+mj-cs"/>
              </a:rPr>
              <a:t>Add some text to explain how all the parts fit together to create a ‘computer system’.</a:t>
            </a:r>
          </a:p>
          <a:p>
            <a:pPr marL="571500" indent="-571500">
              <a:spcBef>
                <a:spcPct val="0"/>
              </a:spcBef>
              <a:buFont typeface="Arial" panose="020B0604020202020204" pitchFamily="34" charset="0"/>
              <a:buChar char="•"/>
              <a:defRPr/>
            </a:pPr>
            <a:endParaRPr lang="en-GB" sz="2800" b="1" dirty="0">
              <a:solidFill>
                <a:srgbClr val="0000FF"/>
              </a:solidFill>
              <a:latin typeface="Comic Sans MS" pitchFamily="66" charset="0"/>
              <a:ea typeface="+mj-ea"/>
              <a:cs typeface="+mj-cs"/>
            </a:endParaRPr>
          </a:p>
          <a:p>
            <a:pPr marL="571500" indent="-571500">
              <a:spcBef>
                <a:spcPct val="0"/>
              </a:spcBef>
              <a:buFont typeface="Arial" panose="020B0604020202020204" pitchFamily="34" charset="0"/>
              <a:buChar char="•"/>
              <a:defRPr/>
            </a:pPr>
            <a:r>
              <a:rPr lang="en-GB" sz="2800" b="1" dirty="0">
                <a:solidFill>
                  <a:srgbClr val="0000FF"/>
                </a:solidFill>
                <a:latin typeface="Comic Sans MS" pitchFamily="66" charset="0"/>
                <a:ea typeface="+mj-ea"/>
                <a:cs typeface="+mj-cs"/>
              </a:rPr>
              <a:t>Use the internet to help you.</a:t>
            </a:r>
          </a:p>
        </p:txBody>
      </p:sp>
    </p:spTree>
    <p:extLst>
      <p:ext uri="{BB962C8B-B14F-4D97-AF65-F5344CB8AC3E}">
        <p14:creationId xmlns:p14="http://schemas.microsoft.com/office/powerpoint/2010/main" val="103907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6-game_joystick_30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38612" y="1428736"/>
            <a:ext cx="3563938" cy="3563938"/>
          </a:xfrm>
          <a:prstGeom prst="rect">
            <a:avLst/>
          </a:prstGeom>
          <a:noFill/>
        </p:spPr>
      </p:pic>
    </p:spTree>
    <p:extLst>
      <p:ext uri="{BB962C8B-B14F-4D97-AF65-F5344CB8AC3E}">
        <p14:creationId xmlns:p14="http://schemas.microsoft.com/office/powerpoint/2010/main" val="318939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024298" y="142852"/>
            <a:ext cx="4762500" cy="5116512"/>
            <a:chOff x="3424" y="799"/>
            <a:chExt cx="3000" cy="3223"/>
          </a:xfrm>
        </p:grpSpPr>
        <p:pic>
          <p:nvPicPr>
            <p:cNvPr id="3" name="Picture 6" descr="B000AYGDWU"/>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4" y="799"/>
              <a:ext cx="3000" cy="3000"/>
            </a:xfrm>
            <a:prstGeom prst="rect">
              <a:avLst/>
            </a:prstGeom>
            <a:noFill/>
          </p:spPr>
        </p:pic>
        <p:pic>
          <p:nvPicPr>
            <p:cNvPr id="4" name="Picture 7" descr="xd-Card-1024"/>
            <p:cNvPicPr>
              <a:picLocks noChangeAspect="1" noChangeArrowheads="1"/>
            </p:cNvPicPr>
            <p:nvPr/>
          </p:nvPicPr>
          <p:blipFill>
            <a:blip r:embed="rId3"/>
            <a:srcRect/>
            <a:stretch>
              <a:fillRect/>
            </a:stretch>
          </p:blipFill>
          <p:spPr bwMode="auto">
            <a:xfrm>
              <a:off x="4059" y="3158"/>
              <a:ext cx="960" cy="864"/>
            </a:xfrm>
            <a:prstGeom prst="rect">
              <a:avLst/>
            </a:prstGeom>
            <a:noFill/>
          </p:spPr>
        </p:pic>
      </p:grpSp>
    </p:spTree>
    <p:extLst>
      <p:ext uri="{BB962C8B-B14F-4D97-AF65-F5344CB8AC3E}">
        <p14:creationId xmlns:p14="http://schemas.microsoft.com/office/powerpoint/2010/main" val="10127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452927" y="1500175"/>
            <a:ext cx="2916237" cy="4706937"/>
            <a:chOff x="3765" y="845"/>
            <a:chExt cx="1837" cy="2965"/>
          </a:xfrm>
        </p:grpSpPr>
        <p:pic>
          <p:nvPicPr>
            <p:cNvPr id="3" name="Picture 6" descr="large007681"/>
            <p:cNvPicPr>
              <a:picLocks noChangeAspect="1" noChangeArrowheads="1"/>
            </p:cNvPicPr>
            <p:nvPr/>
          </p:nvPicPr>
          <p:blipFill>
            <a:blip r:embed="rId2"/>
            <a:srcRect/>
            <a:stretch>
              <a:fillRect/>
            </a:stretch>
          </p:blipFill>
          <p:spPr bwMode="auto">
            <a:xfrm>
              <a:off x="4014" y="845"/>
              <a:ext cx="1285" cy="1315"/>
            </a:xfrm>
            <a:prstGeom prst="rect">
              <a:avLst/>
            </a:prstGeom>
            <a:noFill/>
          </p:spPr>
        </p:pic>
        <p:pic>
          <p:nvPicPr>
            <p:cNvPr id="4" name="Picture 7" descr="x2808400F"/>
            <p:cNvPicPr>
              <a:picLocks noChangeAspect="1" noChangeArrowheads="1"/>
            </p:cNvPicPr>
            <p:nvPr/>
          </p:nvPicPr>
          <p:blipFill>
            <a:blip r:embed="rId3"/>
            <a:srcRect/>
            <a:stretch>
              <a:fillRect/>
            </a:stretch>
          </p:blipFill>
          <p:spPr bwMode="auto">
            <a:xfrm>
              <a:off x="3765" y="2478"/>
              <a:ext cx="1837" cy="1332"/>
            </a:xfrm>
            <a:prstGeom prst="rect">
              <a:avLst/>
            </a:prstGeom>
            <a:noFill/>
          </p:spPr>
        </p:pic>
      </p:grpSp>
      <p:sp>
        <p:nvSpPr>
          <p:cNvPr id="5" name="Text Box 4"/>
          <p:cNvSpPr txBox="1">
            <a:spLocks noChangeArrowheads="1"/>
          </p:cNvSpPr>
          <p:nvPr/>
        </p:nvSpPr>
        <p:spPr bwMode="auto">
          <a:xfrm>
            <a:off x="7596198" y="1857365"/>
            <a:ext cx="2571768" cy="4401205"/>
          </a:xfrm>
          <a:prstGeom prst="rect">
            <a:avLst/>
          </a:prstGeom>
          <a:noFill/>
          <a:ln w="9525" algn="ctr">
            <a:noFill/>
            <a:miter lim="800000"/>
            <a:headEnd/>
            <a:tailEnd/>
          </a:ln>
          <a:effectLst/>
        </p:spPr>
        <p:txBody>
          <a:bodyPr wrap="square">
            <a:spAutoFit/>
          </a:bodyPr>
          <a:lstStyle/>
          <a:p>
            <a:r>
              <a:rPr lang="en-GB" sz="4000" b="1" dirty="0">
                <a:solidFill>
                  <a:srgbClr val="FF6600"/>
                </a:solidFill>
              </a:rPr>
              <a:t>Hand held</a:t>
            </a:r>
          </a:p>
          <a:p>
            <a:endParaRPr lang="en-GB" sz="4000" b="1" dirty="0">
              <a:solidFill>
                <a:srgbClr val="FF6600"/>
              </a:solidFill>
            </a:endParaRPr>
          </a:p>
          <a:p>
            <a:r>
              <a:rPr lang="en-GB" sz="4000" b="1" dirty="0">
                <a:solidFill>
                  <a:srgbClr val="FF6600"/>
                </a:solidFill>
              </a:rPr>
              <a:t>&amp;</a:t>
            </a:r>
          </a:p>
          <a:p>
            <a:endParaRPr lang="en-GB" sz="4000" b="1" dirty="0">
              <a:solidFill>
                <a:srgbClr val="FF6600"/>
              </a:solidFill>
            </a:endParaRPr>
          </a:p>
          <a:p>
            <a:r>
              <a:rPr lang="en-GB" sz="4000" b="1" dirty="0">
                <a:solidFill>
                  <a:srgbClr val="FF6600"/>
                </a:solidFill>
              </a:rPr>
              <a:t>Flat bed</a:t>
            </a:r>
          </a:p>
          <a:p>
            <a:endParaRPr lang="en-GB" sz="4000" b="1" dirty="0">
              <a:solidFill>
                <a:srgbClr val="FF6600"/>
              </a:solidFill>
            </a:endParaRPr>
          </a:p>
          <a:p>
            <a:r>
              <a:rPr lang="en-GB" sz="4000" b="1" dirty="0">
                <a:solidFill>
                  <a:srgbClr val="FF6600"/>
                </a:solidFill>
              </a:rPr>
              <a:t>Scanners</a:t>
            </a:r>
          </a:p>
        </p:txBody>
      </p:sp>
    </p:spTree>
    <p:extLst>
      <p:ext uri="{BB962C8B-B14F-4D97-AF65-F5344CB8AC3E}">
        <p14:creationId xmlns:p14="http://schemas.microsoft.com/office/powerpoint/2010/main" val="66741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ablet_pensm"/>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95670" y="2143116"/>
            <a:ext cx="4606926" cy="3660786"/>
          </a:xfrm>
          <a:prstGeom prst="rect">
            <a:avLst/>
          </a:prstGeom>
          <a:noFill/>
        </p:spPr>
      </p:pic>
      <p:sp>
        <p:nvSpPr>
          <p:cNvPr id="5" name="Text Box 4"/>
          <p:cNvSpPr txBox="1">
            <a:spLocks noChangeArrowheads="1"/>
          </p:cNvSpPr>
          <p:nvPr/>
        </p:nvSpPr>
        <p:spPr bwMode="auto">
          <a:xfrm>
            <a:off x="4452926" y="1357298"/>
            <a:ext cx="4286280"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Graphics Tablet</a:t>
            </a:r>
          </a:p>
        </p:txBody>
      </p:sp>
    </p:spTree>
    <p:extLst>
      <p:ext uri="{BB962C8B-B14F-4D97-AF65-F5344CB8AC3E}">
        <p14:creationId xmlns:p14="http://schemas.microsoft.com/office/powerpoint/2010/main" val="1877218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6_227428979"/>
          <p:cNvPicPr>
            <a:picLocks noChangeAspect="1" noChangeArrowheads="1"/>
          </p:cNvPicPr>
          <p:nvPr/>
        </p:nvPicPr>
        <p:blipFill>
          <a:blip r:embed="rId2"/>
          <a:srcRect/>
          <a:stretch>
            <a:fillRect/>
          </a:stretch>
        </p:blipFill>
        <p:spPr bwMode="auto">
          <a:xfrm>
            <a:off x="4238613" y="1500175"/>
            <a:ext cx="3455987" cy="3455987"/>
          </a:xfrm>
          <a:prstGeom prst="rect">
            <a:avLst/>
          </a:prstGeom>
          <a:noFill/>
        </p:spPr>
      </p:pic>
    </p:spTree>
    <p:extLst>
      <p:ext uri="{BB962C8B-B14F-4D97-AF65-F5344CB8AC3E}">
        <p14:creationId xmlns:p14="http://schemas.microsoft.com/office/powerpoint/2010/main" val="391847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x1_3067"/>
          <p:cNvPicPr>
            <a:picLocks noChangeAspect="1" noChangeArrowheads="1"/>
          </p:cNvPicPr>
          <p:nvPr/>
        </p:nvPicPr>
        <p:blipFill>
          <a:blip r:embed="rId2"/>
          <a:srcRect/>
          <a:stretch>
            <a:fillRect/>
          </a:stretch>
        </p:blipFill>
        <p:spPr bwMode="auto">
          <a:xfrm>
            <a:off x="3952860" y="1928802"/>
            <a:ext cx="3643338" cy="3143272"/>
          </a:xfrm>
          <a:prstGeom prst="rect">
            <a:avLst/>
          </a:prstGeom>
          <a:noFill/>
        </p:spPr>
      </p:pic>
      <p:sp>
        <p:nvSpPr>
          <p:cNvPr id="4" name="Text Box 4"/>
          <p:cNvSpPr txBox="1">
            <a:spLocks noChangeArrowheads="1"/>
          </p:cNvSpPr>
          <p:nvPr/>
        </p:nvSpPr>
        <p:spPr bwMode="auto">
          <a:xfrm>
            <a:off x="4524364" y="1071546"/>
            <a:ext cx="4286280"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Light Pen</a:t>
            </a:r>
          </a:p>
        </p:txBody>
      </p:sp>
    </p:spTree>
    <p:extLst>
      <p:ext uri="{BB962C8B-B14F-4D97-AF65-F5344CB8AC3E}">
        <p14:creationId xmlns:p14="http://schemas.microsoft.com/office/powerpoint/2010/main" val="18185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4" descr="proc"/>
          <p:cNvPicPr>
            <a:picLocks noChangeAspect="1" noChangeArrowheads="1"/>
          </p:cNvPicPr>
          <p:nvPr/>
        </p:nvPicPr>
        <p:blipFill>
          <a:blip r:embed="rId2"/>
          <a:srcRect r="30467" b="30467"/>
          <a:stretch>
            <a:fillRect/>
          </a:stretch>
        </p:blipFill>
        <p:spPr bwMode="auto">
          <a:xfrm>
            <a:off x="3881422" y="1785926"/>
            <a:ext cx="3429024" cy="3429024"/>
          </a:xfrm>
          <a:prstGeom prst="rect">
            <a:avLst/>
          </a:prstGeom>
          <a:noFill/>
        </p:spPr>
      </p:pic>
      <p:sp>
        <p:nvSpPr>
          <p:cNvPr id="4" name="Text Box 4"/>
          <p:cNvSpPr txBox="1">
            <a:spLocks noChangeArrowheads="1"/>
          </p:cNvSpPr>
          <p:nvPr/>
        </p:nvSpPr>
        <p:spPr bwMode="auto">
          <a:xfrm>
            <a:off x="4524364" y="1071546"/>
            <a:ext cx="4286280" cy="707886"/>
          </a:xfrm>
          <a:prstGeom prst="rect">
            <a:avLst/>
          </a:prstGeom>
          <a:noFill/>
          <a:ln w="9525" algn="ctr">
            <a:noFill/>
            <a:miter lim="800000"/>
            <a:headEnd/>
            <a:tailEnd/>
          </a:ln>
          <a:effectLst/>
        </p:spPr>
        <p:txBody>
          <a:bodyPr wrap="square">
            <a:spAutoFit/>
          </a:bodyPr>
          <a:lstStyle/>
          <a:p>
            <a:r>
              <a:rPr lang="en-GB" sz="4000" b="1" dirty="0">
                <a:solidFill>
                  <a:srgbClr val="FF6600"/>
                </a:solidFill>
              </a:rPr>
              <a:t>Processor</a:t>
            </a:r>
          </a:p>
        </p:txBody>
      </p:sp>
    </p:spTree>
    <p:extLst>
      <p:ext uri="{BB962C8B-B14F-4D97-AF65-F5344CB8AC3E}">
        <p14:creationId xmlns:p14="http://schemas.microsoft.com/office/powerpoint/2010/main" val="380705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0" descr="4"/>
          <p:cNvPicPr>
            <a:picLocks noChangeAspect="1" noChangeArrowheads="1"/>
          </p:cNvPicPr>
          <p:nvPr/>
        </p:nvPicPr>
        <p:blipFill>
          <a:blip r:embed="rId2"/>
          <a:srcRect b="37801"/>
          <a:stretch>
            <a:fillRect/>
          </a:stretch>
        </p:blipFill>
        <p:spPr bwMode="auto">
          <a:xfrm>
            <a:off x="6373813" y="3933826"/>
            <a:ext cx="3479800" cy="1871663"/>
          </a:xfrm>
          <a:prstGeom prst="rect">
            <a:avLst/>
          </a:prstGeom>
          <a:noFill/>
        </p:spPr>
      </p:pic>
      <p:pic>
        <p:nvPicPr>
          <p:cNvPr id="4" name="Picture 31" descr="3"/>
          <p:cNvPicPr>
            <a:picLocks noChangeAspect="1" noChangeArrowheads="1"/>
          </p:cNvPicPr>
          <p:nvPr/>
        </p:nvPicPr>
        <p:blipFill>
          <a:blip r:embed="rId3"/>
          <a:srcRect l="13649" b="23418"/>
          <a:stretch>
            <a:fillRect/>
          </a:stretch>
        </p:blipFill>
        <p:spPr bwMode="auto">
          <a:xfrm>
            <a:off x="2566988" y="3933825"/>
            <a:ext cx="3816350" cy="2305050"/>
          </a:xfrm>
          <a:prstGeom prst="rect">
            <a:avLst/>
          </a:prstGeom>
          <a:noFill/>
        </p:spPr>
      </p:pic>
      <p:pic>
        <p:nvPicPr>
          <p:cNvPr id="5" name="Picture 32" descr="2"/>
          <p:cNvPicPr>
            <a:picLocks noChangeAspect="1" noChangeArrowheads="1"/>
          </p:cNvPicPr>
          <p:nvPr/>
        </p:nvPicPr>
        <p:blipFill>
          <a:blip r:embed="rId4"/>
          <a:srcRect t="13321" r="14835"/>
          <a:stretch>
            <a:fillRect/>
          </a:stretch>
        </p:blipFill>
        <p:spPr bwMode="auto">
          <a:xfrm>
            <a:off x="6383338" y="1628775"/>
            <a:ext cx="2952750" cy="2344738"/>
          </a:xfrm>
          <a:prstGeom prst="rect">
            <a:avLst/>
          </a:prstGeom>
          <a:noFill/>
        </p:spPr>
      </p:pic>
      <p:pic>
        <p:nvPicPr>
          <p:cNvPr id="6" name="Picture 33" descr="1"/>
          <p:cNvPicPr>
            <a:picLocks noChangeAspect="1" noChangeArrowheads="1"/>
          </p:cNvPicPr>
          <p:nvPr/>
        </p:nvPicPr>
        <p:blipFill>
          <a:blip r:embed="rId5"/>
          <a:srcRect l="20389" t="10648"/>
          <a:stretch>
            <a:fillRect/>
          </a:stretch>
        </p:blipFill>
        <p:spPr bwMode="auto">
          <a:xfrm>
            <a:off x="2865438" y="1555751"/>
            <a:ext cx="3529012" cy="2417763"/>
          </a:xfrm>
          <a:prstGeom prst="rect">
            <a:avLst/>
          </a:prstGeom>
          <a:noFill/>
        </p:spPr>
      </p:pic>
    </p:spTree>
    <p:extLst>
      <p:ext uri="{BB962C8B-B14F-4D97-AF65-F5344CB8AC3E}">
        <p14:creationId xmlns:p14="http://schemas.microsoft.com/office/powerpoint/2010/main" val="294209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0-ppt_h/2"/>
                                          </p:val>
                                        </p:tav>
                                      </p:tavLst>
                                    </p:anim>
                                    <p:set>
                                      <p:cBhvr>
                                        <p:cTn id="8" dur="1" fill="hold">
                                          <p:stCondLst>
                                            <p:cond delay="1999"/>
                                          </p:stCondLst>
                                        </p:cTn>
                                        <p:tgtEl>
                                          <p:spTgt spid="6"/>
                                        </p:tgtEl>
                                        <p:attrNameLst>
                                          <p:attrName>style.visibility</p:attrName>
                                        </p:attrNameLst>
                                      </p:cBhvr>
                                      <p:to>
                                        <p:strVal val="hidden"/>
                                      </p:to>
                                    </p:set>
                                  </p:childTnLst>
                                </p:cTn>
                              </p:par>
                              <p:par>
                                <p:cTn id="9" presetID="2" presetClass="exit" presetSubtype="3" fill="hold" nodeType="withEffect">
                                  <p:stCondLst>
                                    <p:cond delay="0"/>
                                  </p:stCondLst>
                                  <p:childTnLst>
                                    <p:anim calcmode="lin" valueType="num">
                                      <p:cBhvr additive="base">
                                        <p:cTn id="10" dur="2000"/>
                                        <p:tgtEl>
                                          <p:spTgt spid="5"/>
                                        </p:tgtEl>
                                        <p:attrNameLst>
                                          <p:attrName>ppt_x</p:attrName>
                                        </p:attrNameLst>
                                      </p:cBhvr>
                                      <p:tavLst>
                                        <p:tav tm="0">
                                          <p:val>
                                            <p:strVal val="ppt_x"/>
                                          </p:val>
                                        </p:tav>
                                        <p:tav tm="100000">
                                          <p:val>
                                            <p:strVal val="1+ppt_w/2"/>
                                          </p:val>
                                        </p:tav>
                                      </p:tavLst>
                                    </p:anim>
                                    <p:anim calcmode="lin" valueType="num">
                                      <p:cBhvr additive="base">
                                        <p:cTn id="11" dur="2000"/>
                                        <p:tgtEl>
                                          <p:spTgt spid="5"/>
                                        </p:tgtEl>
                                        <p:attrNameLst>
                                          <p:attrName>ppt_y</p:attrName>
                                        </p:attrNameLst>
                                      </p:cBhvr>
                                      <p:tavLst>
                                        <p:tav tm="0">
                                          <p:val>
                                            <p:strVal val="ppt_y"/>
                                          </p:val>
                                        </p:tav>
                                        <p:tav tm="100000">
                                          <p:val>
                                            <p:strVal val="0-ppt_h/2"/>
                                          </p:val>
                                        </p:tav>
                                      </p:tavLst>
                                    </p:anim>
                                    <p:set>
                                      <p:cBhvr>
                                        <p:cTn id="12" dur="1" fill="hold">
                                          <p:stCondLst>
                                            <p:cond delay="1999"/>
                                          </p:stCondLst>
                                        </p:cTn>
                                        <p:tgtEl>
                                          <p:spTgt spid="5"/>
                                        </p:tgtEl>
                                        <p:attrNameLst>
                                          <p:attrName>style.visibility</p:attrName>
                                        </p:attrNameLst>
                                      </p:cBhvr>
                                      <p:to>
                                        <p:strVal val="hidden"/>
                                      </p:to>
                                    </p:set>
                                  </p:childTnLst>
                                </p:cTn>
                              </p:par>
                              <p:par>
                                <p:cTn id="13" presetID="2" presetClass="exit" presetSubtype="6" fill="hold" nodeType="withEffect">
                                  <p:stCondLst>
                                    <p:cond delay="0"/>
                                  </p:stCondLst>
                                  <p:childTnLst>
                                    <p:anim calcmode="lin" valueType="num">
                                      <p:cBhvr additive="base">
                                        <p:cTn id="14" dur="2000"/>
                                        <p:tgtEl>
                                          <p:spTgt spid="3"/>
                                        </p:tgtEl>
                                        <p:attrNameLst>
                                          <p:attrName>ppt_x</p:attrName>
                                        </p:attrNameLst>
                                      </p:cBhvr>
                                      <p:tavLst>
                                        <p:tav tm="0">
                                          <p:val>
                                            <p:strVal val="ppt_x"/>
                                          </p:val>
                                        </p:tav>
                                        <p:tav tm="100000">
                                          <p:val>
                                            <p:strVal val="1+ppt_w/2"/>
                                          </p:val>
                                        </p:tav>
                                      </p:tavLst>
                                    </p:anim>
                                    <p:anim calcmode="lin" valueType="num">
                                      <p:cBhvr additive="base">
                                        <p:cTn id="15" dur="2000"/>
                                        <p:tgtEl>
                                          <p:spTgt spid="3"/>
                                        </p:tgtEl>
                                        <p:attrNameLst>
                                          <p:attrName>ppt_y</p:attrName>
                                        </p:attrNameLst>
                                      </p:cBhvr>
                                      <p:tavLst>
                                        <p:tav tm="0">
                                          <p:val>
                                            <p:strVal val="ppt_y"/>
                                          </p:val>
                                        </p:tav>
                                        <p:tav tm="100000">
                                          <p:val>
                                            <p:strVal val="1+ppt_h/2"/>
                                          </p:val>
                                        </p:tav>
                                      </p:tavLst>
                                    </p:anim>
                                    <p:set>
                                      <p:cBhvr>
                                        <p:cTn id="16" dur="1" fill="hold">
                                          <p:stCondLst>
                                            <p:cond delay="1999"/>
                                          </p:stCondLst>
                                        </p:cTn>
                                        <p:tgtEl>
                                          <p:spTgt spid="3"/>
                                        </p:tgtEl>
                                        <p:attrNameLst>
                                          <p:attrName>style.visibility</p:attrName>
                                        </p:attrNameLst>
                                      </p:cBhvr>
                                      <p:to>
                                        <p:strVal val="hidden"/>
                                      </p:to>
                                    </p:set>
                                  </p:childTnLst>
                                </p:cTn>
                              </p:par>
                              <p:par>
                                <p:cTn id="17" presetID="2" presetClass="exit" presetSubtype="12" fill="hold" nodeType="withEffect">
                                  <p:stCondLst>
                                    <p:cond delay="0"/>
                                  </p:stCondLst>
                                  <p:childTnLst>
                                    <p:anim calcmode="lin" valueType="num">
                                      <p:cBhvr additive="base">
                                        <p:cTn id="18" dur="2000"/>
                                        <p:tgtEl>
                                          <p:spTgt spid="4"/>
                                        </p:tgtEl>
                                        <p:attrNameLst>
                                          <p:attrName>ppt_x</p:attrName>
                                        </p:attrNameLst>
                                      </p:cBhvr>
                                      <p:tavLst>
                                        <p:tav tm="0">
                                          <p:val>
                                            <p:strVal val="ppt_x"/>
                                          </p:val>
                                        </p:tav>
                                        <p:tav tm="100000">
                                          <p:val>
                                            <p:strVal val="0-ppt_w/2"/>
                                          </p:val>
                                        </p:tav>
                                      </p:tavLst>
                                    </p:anim>
                                    <p:anim calcmode="lin" valueType="num">
                                      <p:cBhvr additive="base">
                                        <p:cTn id="19" dur="2000"/>
                                        <p:tgtEl>
                                          <p:spTgt spid="4"/>
                                        </p:tgtEl>
                                        <p:attrNameLst>
                                          <p:attrName>ppt_y</p:attrName>
                                        </p:attrNameLst>
                                      </p:cBhvr>
                                      <p:tavLst>
                                        <p:tav tm="0">
                                          <p:val>
                                            <p:strVal val="ppt_y"/>
                                          </p:val>
                                        </p:tav>
                                        <p:tav tm="100000">
                                          <p:val>
                                            <p:strVal val="1+ppt_h/2"/>
                                          </p:val>
                                        </p:tav>
                                      </p:tavLst>
                                    </p:anim>
                                    <p:set>
                                      <p:cBhvr>
                                        <p:cTn id="2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electronics"/>
          <p:cNvPicPr>
            <a:picLocks noChangeAspect="1" noChangeArrowheads="1"/>
          </p:cNvPicPr>
          <p:nvPr/>
        </p:nvPicPr>
        <p:blipFill>
          <a:blip r:embed="rId2"/>
          <a:srcRect/>
          <a:stretch>
            <a:fillRect/>
          </a:stretch>
        </p:blipFill>
        <p:spPr bwMode="auto">
          <a:xfrm>
            <a:off x="5881686" y="3929067"/>
            <a:ext cx="3500462" cy="2485803"/>
          </a:xfrm>
          <a:prstGeom prst="rect">
            <a:avLst/>
          </a:prstGeom>
          <a:noFill/>
          <a:ln w="3175">
            <a:solidFill>
              <a:srgbClr val="000000"/>
            </a:solidFill>
            <a:miter lim="800000"/>
            <a:headEnd/>
            <a:tailEnd/>
          </a:ln>
        </p:spPr>
      </p:pic>
      <p:pic>
        <p:nvPicPr>
          <p:cNvPr id="3" name="Picture 20" descr="Mac keyboard"/>
          <p:cNvPicPr>
            <a:picLocks noChangeAspect="1" noChangeArrowheads="1"/>
          </p:cNvPicPr>
          <p:nvPr/>
        </p:nvPicPr>
        <p:blipFill>
          <a:blip r:embed="rId3"/>
          <a:srcRect/>
          <a:stretch>
            <a:fillRect/>
          </a:stretch>
        </p:blipFill>
        <p:spPr bwMode="auto">
          <a:xfrm>
            <a:off x="2524100" y="1071546"/>
            <a:ext cx="3571900" cy="2678323"/>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377798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harddisk"/>
          <p:cNvPicPr>
            <a:picLocks noChangeAspect="1" noChangeArrowheads="1"/>
          </p:cNvPicPr>
          <p:nvPr/>
        </p:nvPicPr>
        <p:blipFill>
          <a:blip r:embed="rId2"/>
          <a:srcRect l="31572" t="24815" r="30533" b="26482"/>
          <a:stretch>
            <a:fillRect/>
          </a:stretch>
        </p:blipFill>
        <p:spPr bwMode="auto">
          <a:xfrm>
            <a:off x="3095604" y="3500438"/>
            <a:ext cx="3500462" cy="2744188"/>
          </a:xfrm>
          <a:prstGeom prst="rect">
            <a:avLst/>
          </a:prstGeom>
          <a:noFill/>
        </p:spPr>
      </p:pic>
      <p:pic>
        <p:nvPicPr>
          <p:cNvPr id="3" name="Picture 20" descr="printer"/>
          <p:cNvPicPr>
            <a:picLocks noChangeAspect="1" noChangeArrowheads="1"/>
          </p:cNvPicPr>
          <p:nvPr/>
        </p:nvPicPr>
        <p:blipFill>
          <a:blip r:embed="rId3"/>
          <a:srcRect/>
          <a:stretch>
            <a:fillRect/>
          </a:stretch>
        </p:blipFill>
        <p:spPr bwMode="auto">
          <a:xfrm>
            <a:off x="7167570" y="2357430"/>
            <a:ext cx="2786082" cy="2786082"/>
          </a:xfrm>
          <a:prstGeom prst="rect">
            <a:avLst/>
          </a:prstGeom>
          <a:noFill/>
        </p:spPr>
      </p:pic>
      <p:pic>
        <p:nvPicPr>
          <p:cNvPr id="4" name="Picture 21" descr="keyboard"/>
          <p:cNvPicPr>
            <a:picLocks noChangeAspect="1" noChangeArrowheads="1"/>
          </p:cNvPicPr>
          <p:nvPr/>
        </p:nvPicPr>
        <p:blipFill>
          <a:blip r:embed="rId4"/>
          <a:srcRect l="29517" t="39926" r="21320" b="38222"/>
          <a:stretch>
            <a:fillRect/>
          </a:stretch>
        </p:blipFill>
        <p:spPr bwMode="auto">
          <a:xfrm>
            <a:off x="2452662" y="785794"/>
            <a:ext cx="7380634" cy="2000264"/>
          </a:xfrm>
          <a:prstGeom prst="rect">
            <a:avLst/>
          </a:prstGeom>
          <a:noFill/>
        </p:spPr>
      </p:pic>
    </p:spTree>
    <p:extLst>
      <p:ext uri="{BB962C8B-B14F-4D97-AF65-F5344CB8AC3E}">
        <p14:creationId xmlns:p14="http://schemas.microsoft.com/office/powerpoint/2010/main" val="35420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ni_comptable"/>
          <p:cNvPicPr>
            <a:picLocks noChangeAspect="1" noChangeArrowheads="1" noCrop="1"/>
          </p:cNvPicPr>
          <p:nvPr/>
        </p:nvPicPr>
        <p:blipFill>
          <a:blip r:embed="rId2"/>
          <a:srcRect/>
          <a:stretch>
            <a:fillRect/>
          </a:stretch>
        </p:blipFill>
        <p:spPr bwMode="auto">
          <a:xfrm>
            <a:off x="3667108" y="1071547"/>
            <a:ext cx="4286280" cy="4614707"/>
          </a:xfrm>
          <a:prstGeom prst="rect">
            <a:avLst/>
          </a:prstGeom>
          <a:noFill/>
        </p:spPr>
      </p:pic>
    </p:spTree>
    <p:extLst>
      <p:ext uri="{BB962C8B-B14F-4D97-AF65-F5344CB8AC3E}">
        <p14:creationId xmlns:p14="http://schemas.microsoft.com/office/powerpoint/2010/main" val="14611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50" y="191871"/>
            <a:ext cx="10515600" cy="751406"/>
          </a:xfrm>
        </p:spPr>
        <p:txBody>
          <a:bodyPr/>
          <a:lstStyle/>
          <a:p>
            <a:pPr algn="ctr"/>
            <a:r>
              <a:rPr lang="en-GB" b="1" u="sng" dirty="0" smtClean="0"/>
              <a:t>Accessing the Internet</a:t>
            </a:r>
            <a:endParaRPr lang="en-GB" b="1" u="sng" dirty="0"/>
          </a:p>
        </p:txBody>
      </p:sp>
      <p:sp>
        <p:nvSpPr>
          <p:cNvPr id="3" name="Rectangle 2"/>
          <p:cNvSpPr/>
          <p:nvPr/>
        </p:nvSpPr>
        <p:spPr>
          <a:xfrm>
            <a:off x="721894" y="1303673"/>
            <a:ext cx="10953550" cy="2921441"/>
          </a:xfrm>
          <a:prstGeom prst="rect">
            <a:avLst/>
          </a:prstGeom>
        </p:spPr>
        <p:txBody>
          <a:bodyPr wrap="square">
            <a:spAutoFit/>
          </a:bodyPr>
          <a:lstStyle/>
          <a:p>
            <a:pPr>
              <a:lnSpc>
                <a:spcPct val="115000"/>
              </a:lnSpc>
              <a:spcAft>
                <a:spcPts val="0"/>
              </a:spcAft>
            </a:pPr>
            <a:r>
              <a:rPr lang="en-GB"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Activity 1</a:t>
            </a:r>
            <a:endParaRPr lang="en-GB"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200"/>
              </a:spcAft>
            </a:pPr>
            <a:r>
              <a:rPr lang="en-GB" dirty="0">
                <a:latin typeface="Arial" panose="020B0604020202020204" pitchFamily="34" charset="0"/>
                <a:ea typeface="Calibri" panose="020F0502020204030204" pitchFamily="34" charset="0"/>
                <a:cs typeface="Times New Roman" panose="02020603050405020304" pitchFamily="18" charset="0"/>
              </a:rPr>
              <a:t>There are a wide variety of devices which can be used to </a:t>
            </a:r>
            <a:r>
              <a:rPr lang="en-GB" b="1" dirty="0">
                <a:latin typeface="Arial" panose="020B0604020202020204" pitchFamily="34" charset="0"/>
                <a:ea typeface="Calibri" panose="020F0502020204030204" pitchFamily="34" charset="0"/>
                <a:cs typeface="Times New Roman" panose="02020603050405020304" pitchFamily="18" charset="0"/>
              </a:rPr>
              <a:t>access the internet</a:t>
            </a:r>
            <a:r>
              <a:rPr lang="en-GB" dirty="0">
                <a:latin typeface="Arial" panose="020B0604020202020204" pitchFamily="34" charset="0"/>
                <a:ea typeface="Calibri" panose="020F0502020204030204" pitchFamily="34" charset="0"/>
                <a:cs typeface="Times New Roman" panose="02020603050405020304" pitchFamily="18" charset="0"/>
              </a:rPr>
              <a:t>.  Some of these devices are traditional and some have only become available in recent years. It is important to understand the appropriateness of these sources for different users and different purposes.  </a:t>
            </a:r>
          </a:p>
          <a:p>
            <a:pPr>
              <a:lnSpc>
                <a:spcPct val="115000"/>
              </a:lnSpc>
              <a:spcBef>
                <a:spcPts val="600"/>
              </a:spcBef>
              <a:spcAft>
                <a:spcPts val="1200"/>
              </a:spcAft>
            </a:pPr>
            <a:r>
              <a:rPr lang="en-GB" dirty="0">
                <a:latin typeface="Arial" panose="020B0604020202020204" pitchFamily="34" charset="0"/>
                <a:ea typeface="Calibri" panose="020F0502020204030204" pitchFamily="34" charset="0"/>
                <a:cs typeface="Times New Roman" panose="02020603050405020304" pitchFamily="18" charset="0"/>
              </a:rPr>
              <a:t>Using a range of sources (mainly online), research the different methods which can be used to access the internet. Remember you should consider the validity of your sources before completing the </a:t>
            </a:r>
            <a:r>
              <a:rPr lang="en-GB" dirty="0" smtClean="0">
                <a:latin typeface="Arial" panose="020B0604020202020204" pitchFamily="34" charset="0"/>
                <a:ea typeface="Calibri" panose="020F0502020204030204" pitchFamily="34" charset="0"/>
                <a:cs typeface="Times New Roman" panose="02020603050405020304" pitchFamily="18" charset="0"/>
              </a:rPr>
              <a:t>table on the next slide.</a:t>
            </a:r>
            <a:r>
              <a:rPr lang="en-GB" dirty="0" smtClean="0">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691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7162391"/>
              </p:ext>
            </p:extLst>
          </p:nvPr>
        </p:nvGraphicFramePr>
        <p:xfrm>
          <a:off x="365762" y="462866"/>
          <a:ext cx="10818794" cy="6052950"/>
        </p:xfrm>
        <a:graphic>
          <a:graphicData uri="http://schemas.openxmlformats.org/drawingml/2006/table">
            <a:tbl>
              <a:tblPr firstRow="1" firstCol="1" bandRow="1">
                <a:tableStyleId>{5C22544A-7EE6-4342-B048-85BDC9FD1C3A}</a:tableStyleId>
              </a:tblPr>
              <a:tblGrid>
                <a:gridCol w="2703860">
                  <a:extLst>
                    <a:ext uri="{9D8B030D-6E8A-4147-A177-3AD203B41FA5}">
                      <a16:colId xmlns:a16="http://schemas.microsoft.com/office/drawing/2014/main" val="564610451"/>
                    </a:ext>
                  </a:extLst>
                </a:gridCol>
                <a:gridCol w="2704978">
                  <a:extLst>
                    <a:ext uri="{9D8B030D-6E8A-4147-A177-3AD203B41FA5}">
                      <a16:colId xmlns:a16="http://schemas.microsoft.com/office/drawing/2014/main" val="2937309310"/>
                    </a:ext>
                  </a:extLst>
                </a:gridCol>
                <a:gridCol w="2704978">
                  <a:extLst>
                    <a:ext uri="{9D8B030D-6E8A-4147-A177-3AD203B41FA5}">
                      <a16:colId xmlns:a16="http://schemas.microsoft.com/office/drawing/2014/main" val="1165136515"/>
                    </a:ext>
                  </a:extLst>
                </a:gridCol>
                <a:gridCol w="2704978">
                  <a:extLst>
                    <a:ext uri="{9D8B030D-6E8A-4147-A177-3AD203B41FA5}">
                      <a16:colId xmlns:a16="http://schemas.microsoft.com/office/drawing/2014/main" val="2569520836"/>
                    </a:ext>
                  </a:extLst>
                </a:gridCol>
              </a:tblGrid>
              <a:tr h="150046">
                <a:tc>
                  <a:txBody>
                    <a:bodyPr/>
                    <a:lstStyle/>
                    <a:p>
                      <a:pPr>
                        <a:lnSpc>
                          <a:spcPct val="115000"/>
                        </a:lnSpc>
                        <a:spcBef>
                          <a:spcPts val="600"/>
                        </a:spcBef>
                        <a:spcAft>
                          <a:spcPts val="600"/>
                        </a:spcAft>
                      </a:pPr>
                      <a:r>
                        <a:rPr lang="en-GB" sz="1400" dirty="0">
                          <a:effectLst/>
                        </a:rPr>
                        <a:t>Technology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600"/>
                        </a:spcAft>
                      </a:pPr>
                      <a:r>
                        <a:rPr lang="en-GB" sz="1400">
                          <a:effectLst/>
                        </a:rPr>
                        <a:t>Advantages </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600"/>
                        </a:spcAft>
                      </a:pPr>
                      <a:r>
                        <a:rPr lang="en-GB" sz="1400">
                          <a:effectLst/>
                        </a:rPr>
                        <a:t>Disadvantages </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600"/>
                        </a:spcAft>
                      </a:pPr>
                      <a:r>
                        <a:rPr lang="en-GB" sz="1400" dirty="0">
                          <a:effectLst/>
                        </a:rPr>
                        <a:t>Sources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2408205954"/>
                  </a:ext>
                </a:extLst>
              </a:tr>
              <a:tr h="600185">
                <a:tc>
                  <a:txBody>
                    <a:bodyPr/>
                    <a:lstStyle/>
                    <a:p>
                      <a:pPr>
                        <a:lnSpc>
                          <a:spcPct val="115000"/>
                        </a:lnSpc>
                        <a:spcAft>
                          <a:spcPts val="0"/>
                        </a:spcAft>
                      </a:pPr>
                      <a:r>
                        <a:rPr lang="en-GB" sz="1400" dirty="0">
                          <a:effectLst/>
                        </a:rPr>
                        <a:t>Laptops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2399454146"/>
                  </a:ext>
                </a:extLst>
              </a:tr>
              <a:tr h="600185">
                <a:tc>
                  <a:txBody>
                    <a:bodyPr/>
                    <a:lstStyle/>
                    <a:p>
                      <a:pPr>
                        <a:lnSpc>
                          <a:spcPct val="115000"/>
                        </a:lnSpc>
                        <a:spcAft>
                          <a:spcPts val="0"/>
                        </a:spcAft>
                      </a:pPr>
                      <a:r>
                        <a:rPr lang="en-GB" sz="1400" dirty="0">
                          <a:effectLst/>
                        </a:rPr>
                        <a:t>Personal computers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3843547877"/>
                  </a:ext>
                </a:extLst>
              </a:tr>
              <a:tr h="750231">
                <a:tc>
                  <a:txBody>
                    <a:bodyPr/>
                    <a:lstStyle/>
                    <a:p>
                      <a:pPr>
                        <a:lnSpc>
                          <a:spcPct val="115000"/>
                        </a:lnSpc>
                        <a:spcAft>
                          <a:spcPts val="0"/>
                        </a:spcAft>
                      </a:pPr>
                      <a:r>
                        <a:rPr lang="en-GB" sz="1400" dirty="0">
                          <a:effectLst/>
                        </a:rPr>
                        <a:t>Smart phones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3560591272"/>
                  </a:ext>
                </a:extLst>
              </a:tr>
              <a:tr h="750231">
                <a:tc>
                  <a:txBody>
                    <a:bodyPr/>
                    <a:lstStyle/>
                    <a:p>
                      <a:pPr>
                        <a:lnSpc>
                          <a:spcPct val="115000"/>
                        </a:lnSpc>
                        <a:spcAft>
                          <a:spcPts val="0"/>
                        </a:spcAft>
                      </a:pPr>
                      <a:r>
                        <a:rPr lang="en-GB" sz="1400" dirty="0">
                          <a:effectLst/>
                        </a:rPr>
                        <a:t>Tablets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880417681"/>
                  </a:ext>
                </a:extLst>
              </a:tr>
              <a:tr h="750231">
                <a:tc>
                  <a:txBody>
                    <a:bodyPr/>
                    <a:lstStyle/>
                    <a:p>
                      <a:pPr>
                        <a:lnSpc>
                          <a:spcPct val="115000"/>
                        </a:lnSpc>
                        <a:spcAft>
                          <a:spcPts val="0"/>
                        </a:spcAft>
                      </a:pPr>
                      <a:r>
                        <a:rPr lang="en-GB" sz="1400" dirty="0">
                          <a:effectLst/>
                        </a:rPr>
                        <a:t>Games consoles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582465074"/>
                  </a:ext>
                </a:extLst>
              </a:tr>
              <a:tr h="750231">
                <a:tc>
                  <a:txBody>
                    <a:bodyPr/>
                    <a:lstStyle/>
                    <a:p>
                      <a:pPr>
                        <a:lnSpc>
                          <a:spcPct val="115000"/>
                        </a:lnSpc>
                        <a:spcAft>
                          <a:spcPts val="0"/>
                        </a:spcAft>
                      </a:pPr>
                      <a:r>
                        <a:rPr lang="en-GB" sz="1400" dirty="0">
                          <a:effectLst/>
                        </a:rPr>
                        <a:t>Digital television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p>
                    <a:p>
                      <a:pPr>
                        <a:lnSpc>
                          <a:spcPct val="115000"/>
                        </a:lnSpc>
                        <a:spcAft>
                          <a:spcPts val="0"/>
                        </a:spcAft>
                      </a:pPr>
                      <a:r>
                        <a:rPr lang="en-GB" sz="1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tc>
                  <a:txBody>
                    <a:bodyPr/>
                    <a:lstStyle/>
                    <a:p>
                      <a:pPr>
                        <a:lnSpc>
                          <a:spcPct val="115000"/>
                        </a:lnSpc>
                        <a:spcBef>
                          <a:spcPts val="600"/>
                        </a:spcBef>
                        <a:spcAft>
                          <a:spcPts val="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53376" marR="53376" marT="0" marB="0"/>
                </a:tc>
                <a:extLst>
                  <a:ext uri="{0D108BD9-81ED-4DB2-BD59-A6C34878D82A}">
                    <a16:rowId xmlns:a16="http://schemas.microsoft.com/office/drawing/2014/main" val="345280595"/>
                  </a:ext>
                </a:extLst>
              </a:tr>
            </a:tbl>
          </a:graphicData>
        </a:graphic>
      </p:graphicFrame>
    </p:spTree>
    <p:extLst>
      <p:ext uri="{BB962C8B-B14F-4D97-AF65-F5344CB8AC3E}">
        <p14:creationId xmlns:p14="http://schemas.microsoft.com/office/powerpoint/2010/main" val="2955615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382" y="0"/>
            <a:ext cx="11357811" cy="1955920"/>
          </a:xfrm>
          <a:prstGeom prst="rect">
            <a:avLst/>
          </a:prstGeom>
        </p:spPr>
        <p:txBody>
          <a:bodyPr wrap="square">
            <a:spAutoFit/>
          </a:bodyPr>
          <a:lstStyle/>
          <a:p>
            <a:pPr>
              <a:lnSpc>
                <a:spcPct val="150000"/>
              </a:lnSpc>
              <a:spcBef>
                <a:spcPts val="1200"/>
              </a:spcBef>
              <a:spcAft>
                <a:spcPts val="0"/>
              </a:spcAft>
            </a:pPr>
            <a:r>
              <a:rPr lang="en-GB" sz="3600" b="1" kern="0" dirty="0">
                <a:solidFill>
                  <a:srgbClr val="B4057B"/>
                </a:solidFill>
                <a:latin typeface="Arial" panose="020B0604020202020204" pitchFamily="34" charset="0"/>
                <a:ea typeface="Times New Roman" panose="02020603050405020304" pitchFamily="18" charset="0"/>
                <a:cs typeface="Times New Roman" panose="02020603050405020304" pitchFamily="18" charset="0"/>
              </a:rPr>
              <a:t>Activity 2</a:t>
            </a:r>
          </a:p>
          <a:p>
            <a:pPr>
              <a:lnSpc>
                <a:spcPct val="115000"/>
              </a:lnSpc>
              <a:spcBef>
                <a:spcPts val="600"/>
              </a:spcBef>
              <a:spcAft>
                <a:spcPts val="1200"/>
              </a:spcAft>
            </a:pPr>
            <a:r>
              <a:rPr lang="en-GB" dirty="0">
                <a:latin typeface="Arial" panose="020B0604020202020204" pitchFamily="34" charset="0"/>
                <a:ea typeface="Calibri" panose="020F0502020204030204" pitchFamily="34" charset="0"/>
                <a:cs typeface="Times New Roman" panose="02020603050405020304" pitchFamily="18" charset="0"/>
              </a:rPr>
              <a:t>Different devices are appropriate for different types of users.  Look at the scenarios below and decide which device would suit each user. Using the knowledge you gained in task one, justify the choice of device for each user.  </a:t>
            </a:r>
          </a:p>
        </p:txBody>
      </p:sp>
      <p:graphicFrame>
        <p:nvGraphicFramePr>
          <p:cNvPr id="3" name="Table 2"/>
          <p:cNvGraphicFramePr>
            <a:graphicFrameLocks noGrp="1"/>
          </p:cNvGraphicFramePr>
          <p:nvPr>
            <p:extLst>
              <p:ext uri="{D42A27DB-BD31-4B8C-83A1-F6EECF244321}">
                <p14:modId xmlns:p14="http://schemas.microsoft.com/office/powerpoint/2010/main" val="1418688809"/>
              </p:ext>
            </p:extLst>
          </p:nvPr>
        </p:nvGraphicFramePr>
        <p:xfrm>
          <a:off x="409072" y="1955920"/>
          <a:ext cx="11136430" cy="4748167"/>
        </p:xfrm>
        <a:graphic>
          <a:graphicData uri="http://schemas.openxmlformats.org/drawingml/2006/table">
            <a:tbl>
              <a:tblPr firstRow="1" firstCol="1" bandRow="1">
                <a:tableStyleId>{5C22544A-7EE6-4342-B048-85BDC9FD1C3A}</a:tableStyleId>
              </a:tblPr>
              <a:tblGrid>
                <a:gridCol w="4598999">
                  <a:extLst>
                    <a:ext uri="{9D8B030D-6E8A-4147-A177-3AD203B41FA5}">
                      <a16:colId xmlns:a16="http://schemas.microsoft.com/office/drawing/2014/main" val="959816536"/>
                    </a:ext>
                  </a:extLst>
                </a:gridCol>
                <a:gridCol w="1583508">
                  <a:extLst>
                    <a:ext uri="{9D8B030D-6E8A-4147-A177-3AD203B41FA5}">
                      <a16:colId xmlns:a16="http://schemas.microsoft.com/office/drawing/2014/main" val="3348144443"/>
                    </a:ext>
                  </a:extLst>
                </a:gridCol>
                <a:gridCol w="4953923">
                  <a:extLst>
                    <a:ext uri="{9D8B030D-6E8A-4147-A177-3AD203B41FA5}">
                      <a16:colId xmlns:a16="http://schemas.microsoft.com/office/drawing/2014/main" val="110315186"/>
                    </a:ext>
                  </a:extLst>
                </a:gridCol>
              </a:tblGrid>
              <a:tr h="129136">
                <a:tc>
                  <a:txBody>
                    <a:bodyPr/>
                    <a:lstStyle/>
                    <a:p>
                      <a:pPr algn="ctr">
                        <a:lnSpc>
                          <a:spcPct val="115000"/>
                        </a:lnSpc>
                        <a:spcBef>
                          <a:spcPts val="600"/>
                        </a:spcBef>
                        <a:spcAft>
                          <a:spcPts val="600"/>
                        </a:spcAft>
                      </a:pPr>
                      <a:r>
                        <a:rPr lang="en-GB" sz="1200">
                          <a:effectLst/>
                        </a:rPr>
                        <a:t>Scenario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tc>
                  <a:txBody>
                    <a:bodyPr/>
                    <a:lstStyle/>
                    <a:p>
                      <a:pPr algn="ctr">
                        <a:lnSpc>
                          <a:spcPct val="115000"/>
                        </a:lnSpc>
                        <a:spcBef>
                          <a:spcPts val="600"/>
                        </a:spcBef>
                        <a:spcAft>
                          <a:spcPts val="600"/>
                        </a:spcAft>
                      </a:pPr>
                      <a:r>
                        <a:rPr lang="en-GB" sz="1200" dirty="0">
                          <a:effectLst/>
                        </a:rPr>
                        <a:t>Device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tc>
                  <a:txBody>
                    <a:bodyPr/>
                    <a:lstStyle/>
                    <a:p>
                      <a:pPr algn="ctr">
                        <a:lnSpc>
                          <a:spcPct val="115000"/>
                        </a:lnSpc>
                        <a:spcBef>
                          <a:spcPts val="600"/>
                        </a:spcBef>
                        <a:spcAft>
                          <a:spcPts val="600"/>
                        </a:spcAft>
                      </a:pPr>
                      <a:r>
                        <a:rPr lang="en-GB" sz="1200" dirty="0">
                          <a:effectLst/>
                        </a:rPr>
                        <a:t>Justification</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extLst>
                  <a:ext uri="{0D108BD9-81ED-4DB2-BD59-A6C34878D82A}">
                    <a16:rowId xmlns:a16="http://schemas.microsoft.com/office/drawing/2014/main" val="3654869119"/>
                  </a:ext>
                </a:extLst>
              </a:tr>
              <a:tr h="1663940">
                <a:tc>
                  <a:txBody>
                    <a:bodyPr/>
                    <a:lstStyle/>
                    <a:p>
                      <a:pPr>
                        <a:lnSpc>
                          <a:spcPct val="115000"/>
                        </a:lnSpc>
                        <a:spcAft>
                          <a:spcPts val="1200"/>
                        </a:spcAft>
                      </a:pPr>
                      <a:r>
                        <a:rPr lang="en-GB" sz="1200" dirty="0" err="1">
                          <a:effectLst/>
                        </a:rPr>
                        <a:t>Pheobe</a:t>
                      </a:r>
                      <a:r>
                        <a:rPr lang="en-GB" sz="1200" dirty="0">
                          <a:effectLst/>
                        </a:rPr>
                        <a:t> is a student who travels by train to university on a daily basis.  She likes to work in the library when completing essays or studying for an exam.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tc>
                  <a:txBody>
                    <a:bodyPr/>
                    <a:lstStyle/>
                    <a:p>
                      <a:pPr>
                        <a:lnSpc>
                          <a:spcPct val="115000"/>
                        </a:lnSpc>
                        <a:spcAft>
                          <a:spcPts val="1200"/>
                        </a:spcAft>
                      </a:pPr>
                      <a:r>
                        <a:rPr lang="en-GB" sz="1200" dirty="0">
                          <a:effectLst/>
                        </a:rPr>
                        <a:t> </a:t>
                      </a:r>
                    </a:p>
                    <a:p>
                      <a:pPr>
                        <a:lnSpc>
                          <a:spcPct val="115000"/>
                        </a:lnSpc>
                        <a:spcAft>
                          <a:spcPts val="1200"/>
                        </a:spcAft>
                      </a:pPr>
                      <a:r>
                        <a:rPr lang="en-GB" sz="1200" dirty="0">
                          <a:effectLst/>
                        </a:rPr>
                        <a:t> </a:t>
                      </a:r>
                    </a:p>
                    <a:p>
                      <a:pPr>
                        <a:lnSpc>
                          <a:spcPct val="115000"/>
                        </a:lnSpc>
                        <a:spcAft>
                          <a:spcPts val="1200"/>
                        </a:spcAft>
                      </a:pPr>
                      <a:r>
                        <a:rPr lang="en-GB" sz="1200" dirty="0">
                          <a:effectLst/>
                        </a:rPr>
                        <a:t> </a:t>
                      </a:r>
                    </a:p>
                    <a:p>
                      <a:pPr>
                        <a:lnSpc>
                          <a:spcPct val="115000"/>
                        </a:lnSpc>
                        <a:spcAft>
                          <a:spcPts val="1200"/>
                        </a:spcAft>
                      </a:pPr>
                      <a:r>
                        <a:rPr lang="en-GB" sz="1200" dirty="0">
                          <a:effectLst/>
                        </a:rPr>
                        <a:t> </a:t>
                      </a:r>
                    </a:p>
                  </a:txBody>
                  <a:tcPr marL="45938" marR="45938" marT="0" marB="0"/>
                </a:tc>
                <a:tc>
                  <a:txBody>
                    <a:bodyPr/>
                    <a:lstStyle/>
                    <a:p>
                      <a:pPr>
                        <a:lnSpc>
                          <a:spcPct val="115000"/>
                        </a:lnSpc>
                        <a:spcAft>
                          <a:spcPts val="120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extLst>
                  <a:ext uri="{0D108BD9-81ED-4DB2-BD59-A6C34878D82A}">
                    <a16:rowId xmlns:a16="http://schemas.microsoft.com/office/drawing/2014/main" val="1021976954"/>
                  </a:ext>
                </a:extLst>
              </a:tr>
              <a:tr h="1453414">
                <a:tc>
                  <a:txBody>
                    <a:bodyPr/>
                    <a:lstStyle/>
                    <a:p>
                      <a:pPr>
                        <a:lnSpc>
                          <a:spcPct val="115000"/>
                        </a:lnSpc>
                        <a:spcAft>
                          <a:spcPts val="1200"/>
                        </a:spcAft>
                      </a:pPr>
                      <a:r>
                        <a:rPr lang="en-GB" sz="1200" dirty="0" err="1">
                          <a:effectLst/>
                        </a:rPr>
                        <a:t>Shivam</a:t>
                      </a:r>
                      <a:r>
                        <a:rPr lang="en-GB" sz="1200" dirty="0">
                          <a:effectLst/>
                        </a:rPr>
                        <a:t> likes to play games against his friends, enjoys watching films using streaming services and sometimes needs to browse the internet for shopping purposes. He already has a laptop for his studies but it is slow.</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tc>
                  <a:txBody>
                    <a:bodyPr/>
                    <a:lstStyle/>
                    <a:p>
                      <a:pPr>
                        <a:lnSpc>
                          <a:spcPct val="115000"/>
                        </a:lnSpc>
                        <a:spcAft>
                          <a:spcPts val="1200"/>
                        </a:spcAft>
                      </a:pPr>
                      <a:r>
                        <a:rPr lang="en-GB" sz="1200" dirty="0">
                          <a:effectLst/>
                        </a:rPr>
                        <a:t> </a:t>
                      </a:r>
                    </a:p>
                    <a:p>
                      <a:pPr>
                        <a:lnSpc>
                          <a:spcPct val="115000"/>
                        </a:lnSpc>
                        <a:spcAft>
                          <a:spcPts val="1200"/>
                        </a:spcAft>
                      </a:pPr>
                      <a:r>
                        <a:rPr lang="en-GB" sz="1200" dirty="0">
                          <a:effectLst/>
                        </a:rPr>
                        <a:t> </a:t>
                      </a:r>
                    </a:p>
                    <a:p>
                      <a:pPr>
                        <a:lnSpc>
                          <a:spcPct val="115000"/>
                        </a:lnSpc>
                        <a:spcAft>
                          <a:spcPts val="1200"/>
                        </a:spcAft>
                      </a:pPr>
                      <a:r>
                        <a:rPr lang="en-GB" sz="1200" dirty="0">
                          <a:effectLst/>
                        </a:rPr>
                        <a:t> </a:t>
                      </a:r>
                    </a:p>
                    <a:p>
                      <a:pPr>
                        <a:lnSpc>
                          <a:spcPct val="115000"/>
                        </a:lnSpc>
                        <a:spcAft>
                          <a:spcPts val="1200"/>
                        </a:spcAft>
                      </a:pPr>
                      <a:r>
                        <a:rPr lang="en-GB" sz="1200" dirty="0">
                          <a:effectLst/>
                        </a:rPr>
                        <a:t> </a:t>
                      </a:r>
                    </a:p>
                  </a:txBody>
                  <a:tcPr marL="45938" marR="45938" marT="0" marB="0"/>
                </a:tc>
                <a:tc>
                  <a:txBody>
                    <a:bodyPr/>
                    <a:lstStyle/>
                    <a:p>
                      <a:pPr>
                        <a:lnSpc>
                          <a:spcPct val="115000"/>
                        </a:lnSpc>
                        <a:spcAft>
                          <a:spcPts val="120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extLst>
                  <a:ext uri="{0D108BD9-81ED-4DB2-BD59-A6C34878D82A}">
                    <a16:rowId xmlns:a16="http://schemas.microsoft.com/office/drawing/2014/main" val="3717695884"/>
                  </a:ext>
                </a:extLst>
              </a:tr>
              <a:tr h="1420501">
                <a:tc>
                  <a:txBody>
                    <a:bodyPr/>
                    <a:lstStyle/>
                    <a:p>
                      <a:pPr>
                        <a:lnSpc>
                          <a:spcPct val="115000"/>
                        </a:lnSpc>
                        <a:spcAft>
                          <a:spcPts val="1200"/>
                        </a:spcAft>
                      </a:pPr>
                      <a:r>
                        <a:rPr lang="en-GB" sz="1200" dirty="0">
                          <a:effectLst/>
                        </a:rPr>
                        <a:t>Paul and Emily are retired and have a daughter who lives in Australia. They miss being able to see their daughter face to face and have recently been using Skype at the local library to talk to her. Paul prefers to shop in shops and does not trust internet banking. Emily would like to learn how to use the internet more effectively.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tc>
                  <a:txBody>
                    <a:bodyPr/>
                    <a:lstStyle/>
                    <a:p>
                      <a:pPr>
                        <a:lnSpc>
                          <a:spcPct val="115000"/>
                        </a:lnSpc>
                        <a:spcAft>
                          <a:spcPts val="120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tc>
                  <a:txBody>
                    <a:bodyPr/>
                    <a:lstStyle/>
                    <a:p>
                      <a:pPr>
                        <a:lnSpc>
                          <a:spcPct val="115000"/>
                        </a:lnSpc>
                        <a:spcAft>
                          <a:spcPts val="120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38" marR="45938" marT="0" marB="0"/>
                </a:tc>
                <a:extLst>
                  <a:ext uri="{0D108BD9-81ED-4DB2-BD59-A6C34878D82A}">
                    <a16:rowId xmlns:a16="http://schemas.microsoft.com/office/drawing/2014/main" val="1899695713"/>
                  </a:ext>
                </a:extLst>
              </a:tr>
            </a:tbl>
          </a:graphicData>
        </a:graphic>
      </p:graphicFrame>
    </p:spTree>
    <p:extLst>
      <p:ext uri="{BB962C8B-B14F-4D97-AF65-F5344CB8AC3E}">
        <p14:creationId xmlns:p14="http://schemas.microsoft.com/office/powerpoint/2010/main" val="41808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lum bright="70000" contrast="-70000"/>
          </a:blip>
          <a:stretch>
            <a:fillRect/>
          </a:stretch>
        </p:blipFill>
        <p:spPr>
          <a:xfrm>
            <a:off x="0" y="3823"/>
            <a:ext cx="12192000" cy="6958292"/>
          </a:xfrm>
          <a:prstGeom prst="rect">
            <a:avLst/>
          </a:prstGeom>
        </p:spPr>
      </p:pic>
      <p:sp>
        <p:nvSpPr>
          <p:cNvPr id="16" name="Rectangle 15"/>
          <p:cNvSpPr/>
          <p:nvPr/>
        </p:nvSpPr>
        <p:spPr>
          <a:xfrm>
            <a:off x="6590923" y="4282289"/>
            <a:ext cx="5413972" cy="24806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554709" y="3018373"/>
            <a:ext cx="4834550" cy="1160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554709" y="1720503"/>
            <a:ext cx="4834550" cy="12660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80246" y="5776111"/>
            <a:ext cx="5893805" cy="9868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0246" y="3784349"/>
            <a:ext cx="5893805" cy="19193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0246" y="1928389"/>
            <a:ext cx="5693295" cy="153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8613" y="973348"/>
            <a:ext cx="5664928" cy="83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8718582" y="86714"/>
            <a:ext cx="3409950" cy="1343025"/>
          </a:xfrm>
          <a:prstGeom prst="rect">
            <a:avLst/>
          </a:prstGeom>
        </p:spPr>
      </p:pic>
      <p:sp>
        <p:nvSpPr>
          <p:cNvPr id="5" name="TextBox 4"/>
          <p:cNvSpPr txBox="1"/>
          <p:nvPr/>
        </p:nvSpPr>
        <p:spPr>
          <a:xfrm>
            <a:off x="8476034" y="1348965"/>
            <a:ext cx="3736063" cy="830997"/>
          </a:xfrm>
          <a:prstGeom prst="rect">
            <a:avLst/>
          </a:prstGeom>
          <a:noFill/>
        </p:spPr>
        <p:txBody>
          <a:bodyPr wrap="square" rtlCol="0">
            <a:spAutoFit/>
          </a:bodyPr>
          <a:lstStyle/>
          <a:p>
            <a:pPr algn="ctr" fontAlgn="base"/>
            <a:r>
              <a:rPr lang="en-GB" sz="1200" b="1" i="1" dirty="0"/>
              <a:t>"Transforming lives through learning"</a:t>
            </a:r>
            <a:endParaRPr lang="en-GB" sz="1200" dirty="0"/>
          </a:p>
          <a:p>
            <a:r>
              <a:rPr lang="en-GB" dirty="0"/>
              <a:t/>
            </a:r>
            <a:br>
              <a:rPr lang="en-GB" dirty="0"/>
            </a:br>
            <a:endParaRPr lang="en-GB" dirty="0"/>
          </a:p>
        </p:txBody>
      </p:sp>
      <p:sp>
        <p:nvSpPr>
          <p:cNvPr id="6" name="TextBox 5"/>
          <p:cNvSpPr txBox="1"/>
          <p:nvPr/>
        </p:nvSpPr>
        <p:spPr>
          <a:xfrm>
            <a:off x="466429" y="450471"/>
            <a:ext cx="5987358" cy="7755969"/>
          </a:xfrm>
          <a:prstGeom prst="rect">
            <a:avLst/>
          </a:prstGeom>
          <a:noFill/>
        </p:spPr>
        <p:txBody>
          <a:bodyPr wrap="square" rtlCol="0">
            <a:spAutoFit/>
          </a:bodyPr>
          <a:lstStyle/>
          <a:p>
            <a:r>
              <a:rPr lang="en-GB" sz="2800" i="1" dirty="0"/>
              <a:t>KS4 Transition – Year 9 to Year 10</a:t>
            </a:r>
          </a:p>
          <a:p>
            <a:r>
              <a:rPr lang="en-GB" dirty="0"/>
              <a:t/>
            </a:r>
            <a:br>
              <a:rPr lang="en-GB" dirty="0"/>
            </a:br>
            <a:r>
              <a:rPr lang="en-GB" b="1" dirty="0" smtClean="0"/>
              <a:t>Subject</a:t>
            </a:r>
            <a:r>
              <a:rPr lang="en-GB" b="1" dirty="0"/>
              <a:t>: </a:t>
            </a:r>
            <a:r>
              <a:rPr lang="en-GB" b="1" dirty="0" smtClean="0"/>
              <a:t>	</a:t>
            </a:r>
            <a:r>
              <a:rPr lang="en-GB" sz="2000" b="1" dirty="0" smtClean="0"/>
              <a:t>Cambridge </a:t>
            </a:r>
            <a:r>
              <a:rPr lang="en-GB" sz="2000" b="1" dirty="0"/>
              <a:t>National in Creative </a:t>
            </a:r>
            <a:r>
              <a:rPr lang="en-GB" sz="2000" b="1" dirty="0" err="1" smtClean="0"/>
              <a:t>iMedia</a:t>
            </a:r>
            <a:endParaRPr lang="en-GB" b="1" dirty="0"/>
          </a:p>
          <a:p>
            <a:r>
              <a:rPr lang="en-GB" b="1" dirty="0"/>
              <a:t>Contact</a:t>
            </a:r>
            <a:r>
              <a:rPr lang="en-GB" b="1" dirty="0" smtClean="0"/>
              <a:t>: 	Hollie Danby</a:t>
            </a:r>
            <a:r>
              <a:rPr lang="en-GB" b="1" dirty="0"/>
              <a:t>, </a:t>
            </a:r>
            <a:r>
              <a:rPr lang="en-GB" b="1" dirty="0" smtClean="0"/>
              <a:t>Will </a:t>
            </a:r>
            <a:r>
              <a:rPr lang="en-GB" b="1" dirty="0"/>
              <a:t>O’Dowd</a:t>
            </a:r>
          </a:p>
          <a:p>
            <a:endParaRPr lang="en-GB" b="1" dirty="0"/>
          </a:p>
          <a:p>
            <a:r>
              <a:rPr lang="en-GB" b="1" dirty="0" smtClean="0"/>
              <a:t>Exam </a:t>
            </a:r>
            <a:r>
              <a:rPr lang="en-GB" b="1" dirty="0"/>
              <a:t>Board: OCR</a:t>
            </a:r>
          </a:p>
          <a:p>
            <a:r>
              <a:rPr lang="en-GB" b="1" dirty="0" smtClean="0"/>
              <a:t>Type </a:t>
            </a:r>
            <a:r>
              <a:rPr lang="en-GB" b="1" dirty="0"/>
              <a:t>of Assessment: Two </a:t>
            </a:r>
            <a:r>
              <a:rPr lang="en-GB" b="1" dirty="0" smtClean="0"/>
              <a:t>exams, </a:t>
            </a:r>
            <a:br>
              <a:rPr lang="en-GB" b="1" dirty="0" smtClean="0"/>
            </a:br>
            <a:r>
              <a:rPr lang="en-GB" b="1" dirty="0" smtClean="0"/>
              <a:t>Practical Assignments.</a:t>
            </a:r>
            <a:endParaRPr lang="en-GB" b="1" dirty="0"/>
          </a:p>
          <a:p>
            <a:endParaRPr lang="en-GB" dirty="0"/>
          </a:p>
          <a:p>
            <a:endParaRPr lang="en-GB" dirty="0"/>
          </a:p>
          <a:p>
            <a:endParaRPr lang="en-GB" dirty="0"/>
          </a:p>
          <a:p>
            <a:endParaRPr lang="en-GB" b="1" dirty="0" smtClean="0"/>
          </a:p>
          <a:p>
            <a:r>
              <a:rPr lang="en-GB" b="1" dirty="0" smtClean="0"/>
              <a:t>Pre-Reading List:</a:t>
            </a:r>
            <a:endParaRPr lang="en-GB" b="1" dirty="0"/>
          </a:p>
          <a:p>
            <a:r>
              <a:rPr lang="en-GB" dirty="0"/>
              <a:t>Cambridge National Level 1/2 Creative </a:t>
            </a:r>
            <a:r>
              <a:rPr lang="en-GB" dirty="0" err="1"/>
              <a:t>iMedia</a:t>
            </a:r>
            <a:r>
              <a:rPr lang="en-GB" dirty="0"/>
              <a:t> Student </a:t>
            </a:r>
            <a:r>
              <a:rPr lang="en-GB" dirty="0" err="1" smtClean="0"/>
              <a:t>eTextbook</a:t>
            </a:r>
            <a:r>
              <a:rPr lang="en-GB" dirty="0"/>
              <a:t>.</a:t>
            </a:r>
            <a:br>
              <a:rPr lang="en-GB" dirty="0"/>
            </a:br>
            <a:r>
              <a:rPr lang="en-GB" dirty="0" smtClean="0"/>
              <a:t>Author: Kevin </a:t>
            </a:r>
            <a:r>
              <a:rPr lang="en-GB" dirty="0"/>
              <a:t>Wells, Victoria Allen, Sarah </a:t>
            </a:r>
            <a:r>
              <a:rPr lang="en-GB" dirty="0" err="1"/>
              <a:t>McAtominey</a:t>
            </a:r>
            <a:r>
              <a:rPr lang="en-GB" dirty="0"/>
              <a:t>, Tony Stephens</a:t>
            </a:r>
          </a:p>
          <a:p>
            <a:endParaRPr lang="en-GB" b="1" dirty="0"/>
          </a:p>
          <a:p>
            <a:endParaRPr lang="en-GB" b="1" dirty="0"/>
          </a:p>
          <a:p>
            <a:r>
              <a:rPr lang="en-GB" b="1" dirty="0" smtClean="0"/>
              <a:t>Useful </a:t>
            </a:r>
            <a:r>
              <a:rPr lang="en-GB" b="1" dirty="0"/>
              <a:t>Links:</a:t>
            </a:r>
          </a:p>
          <a:p>
            <a:r>
              <a:rPr lang="en-GB" dirty="0">
                <a:hlinkClick r:id="rId4"/>
              </a:rPr>
              <a:t>https://</a:t>
            </a:r>
            <a:r>
              <a:rPr lang="en-GB" dirty="0" smtClean="0">
                <a:hlinkClick r:id="rId4"/>
              </a:rPr>
              <a:t>tinyurl.com/yb4mkg9p</a:t>
            </a:r>
            <a:r>
              <a:rPr lang="en-GB" dirty="0" smtClean="0"/>
              <a:t> </a:t>
            </a:r>
            <a:endParaRPr lang="en-GB" dirty="0"/>
          </a:p>
          <a:p>
            <a:r>
              <a:rPr lang="en-GB" dirty="0" smtClean="0">
                <a:hlinkClick r:id="rId5"/>
              </a:rPr>
              <a:t>https://www.bbc.co.uk/bitesize/subjects/z34k7ty</a:t>
            </a:r>
            <a:r>
              <a:rPr lang="en-GB" dirty="0" smtClean="0"/>
              <a:t> </a:t>
            </a:r>
          </a:p>
          <a:p>
            <a:endParaRPr lang="en-GB" dirty="0"/>
          </a:p>
          <a:p>
            <a:endParaRPr lang="en-GB" dirty="0"/>
          </a:p>
          <a:p>
            <a:endParaRPr lang="en-GB" dirty="0"/>
          </a:p>
          <a:p>
            <a:endParaRPr lang="en-GB" dirty="0"/>
          </a:p>
          <a:p>
            <a:endParaRPr lang="en-GB" dirty="0"/>
          </a:p>
        </p:txBody>
      </p:sp>
      <p:sp>
        <p:nvSpPr>
          <p:cNvPr id="7" name="TextBox 6"/>
          <p:cNvSpPr txBox="1"/>
          <p:nvPr/>
        </p:nvSpPr>
        <p:spPr>
          <a:xfrm>
            <a:off x="6581869" y="1812435"/>
            <a:ext cx="4780229" cy="2585323"/>
          </a:xfrm>
          <a:prstGeom prst="rect">
            <a:avLst/>
          </a:prstGeom>
          <a:noFill/>
        </p:spPr>
        <p:txBody>
          <a:bodyPr wrap="square" rtlCol="0">
            <a:spAutoFit/>
          </a:bodyPr>
          <a:lstStyle/>
          <a:p>
            <a:r>
              <a:rPr lang="en-GB" b="1" dirty="0"/>
              <a:t>Key Terminology</a:t>
            </a:r>
          </a:p>
          <a:p>
            <a:r>
              <a:rPr lang="en-GB" dirty="0">
                <a:solidFill>
                  <a:schemeClr val="bg1"/>
                </a:solidFill>
              </a:rPr>
              <a:t>Analyse, Construct, </a:t>
            </a:r>
            <a:r>
              <a:rPr lang="en-GB" dirty="0" smtClean="0">
                <a:solidFill>
                  <a:schemeClr val="bg1"/>
                </a:solidFill>
              </a:rPr>
              <a:t>Design, understand, interpret, plan, develop, create, brief, test, portfolio</a:t>
            </a:r>
          </a:p>
          <a:p>
            <a:endParaRPr lang="en-GB" dirty="0">
              <a:solidFill>
                <a:schemeClr val="bg1"/>
              </a:solidFill>
            </a:endParaRPr>
          </a:p>
          <a:p>
            <a:r>
              <a:rPr lang="en-GB" b="1" dirty="0" smtClean="0"/>
              <a:t>Subject </a:t>
            </a:r>
            <a:r>
              <a:rPr lang="en-GB" b="1" dirty="0"/>
              <a:t>Specific Terminology</a:t>
            </a:r>
          </a:p>
          <a:p>
            <a:r>
              <a:rPr lang="en-GB" dirty="0"/>
              <a:t>digital </a:t>
            </a:r>
            <a:r>
              <a:rPr lang="en-GB" dirty="0" smtClean="0"/>
              <a:t>graphics, multimedia, file types, </a:t>
            </a:r>
            <a:endParaRPr lang="en-GB" b="1" dirty="0"/>
          </a:p>
          <a:p>
            <a:endParaRPr lang="en-GB" b="1" dirty="0"/>
          </a:p>
          <a:p>
            <a:endParaRPr lang="en-GB" b="1" dirty="0"/>
          </a:p>
        </p:txBody>
      </p:sp>
      <p:sp>
        <p:nvSpPr>
          <p:cNvPr id="9" name="TextBox 8"/>
          <p:cNvSpPr txBox="1"/>
          <p:nvPr/>
        </p:nvSpPr>
        <p:spPr>
          <a:xfrm>
            <a:off x="6533584" y="4282289"/>
            <a:ext cx="5413972" cy="2308324"/>
          </a:xfrm>
          <a:prstGeom prst="rect">
            <a:avLst/>
          </a:prstGeom>
          <a:noFill/>
        </p:spPr>
        <p:txBody>
          <a:bodyPr wrap="square" rtlCol="0">
            <a:spAutoFit/>
          </a:bodyPr>
          <a:lstStyle/>
          <a:p>
            <a:r>
              <a:rPr lang="en-GB" b="1" dirty="0" smtClean="0"/>
              <a:t>Activities </a:t>
            </a:r>
            <a:r>
              <a:rPr lang="en-GB" b="1" dirty="0"/>
              <a:t>to complete before joining: </a:t>
            </a:r>
          </a:p>
          <a:p>
            <a:r>
              <a:rPr lang="en-GB" sz="1400" dirty="0" smtClean="0"/>
              <a:t>Create an illustrated </a:t>
            </a:r>
            <a:r>
              <a:rPr lang="en-GB" sz="1400" dirty="0"/>
              <a:t>P</a:t>
            </a:r>
            <a:r>
              <a:rPr lang="en-GB" sz="1400" dirty="0" smtClean="0"/>
              <a:t>ower </a:t>
            </a:r>
            <a:r>
              <a:rPr lang="en-GB" sz="1400" dirty="0"/>
              <a:t>P</a:t>
            </a:r>
            <a:r>
              <a:rPr lang="en-GB" sz="1400" dirty="0" smtClean="0"/>
              <a:t>oint of 4 slides on your ‘favourite games character’. </a:t>
            </a:r>
          </a:p>
          <a:p>
            <a:r>
              <a:rPr lang="en-GB" sz="1400" dirty="0" smtClean="0"/>
              <a:t>Describe the character.</a:t>
            </a:r>
            <a:br>
              <a:rPr lang="en-GB" sz="1400" dirty="0" smtClean="0"/>
            </a:br>
            <a:r>
              <a:rPr lang="en-GB" sz="1400" dirty="0" smtClean="0"/>
              <a:t>Tell me why you like this character.</a:t>
            </a:r>
            <a:br>
              <a:rPr lang="en-GB" sz="1400" dirty="0" smtClean="0"/>
            </a:br>
            <a:r>
              <a:rPr lang="en-GB" sz="1400" dirty="0"/>
              <a:t>Tell me what game the character exists in.</a:t>
            </a:r>
            <a:r>
              <a:rPr lang="en-GB" sz="1400" dirty="0" smtClean="0"/>
              <a:t/>
            </a:r>
            <a:br>
              <a:rPr lang="en-GB" sz="1400" dirty="0" smtClean="0"/>
            </a:br>
            <a:r>
              <a:rPr lang="en-GB" sz="1400" dirty="0" smtClean="0"/>
              <a:t>Include a picture of you playing the game</a:t>
            </a:r>
            <a:br>
              <a:rPr lang="en-GB" sz="1400" dirty="0" smtClean="0"/>
            </a:br>
            <a:r>
              <a:rPr lang="en-GB" sz="1400" dirty="0" smtClean="0"/>
              <a:t>When you have completed the Power Point save it to USB and bring it along to college on your first day.</a:t>
            </a:r>
          </a:p>
          <a:p>
            <a:r>
              <a:rPr lang="en-GB" sz="1400" dirty="0" smtClean="0"/>
              <a:t>A teacher will copy your work and provide you with feedback.</a:t>
            </a:r>
            <a:endParaRPr lang="en-GB" sz="1400" dirty="0"/>
          </a:p>
        </p:txBody>
      </p:sp>
    </p:spTree>
    <p:extLst>
      <p:ext uri="{BB962C8B-B14F-4D97-AF65-F5344CB8AC3E}">
        <p14:creationId xmlns:p14="http://schemas.microsoft.com/office/powerpoint/2010/main" val="713965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3 rom chips"/>
          <p:cNvPicPr>
            <a:picLocks noChangeAspect="1" noChangeArrowheads="1"/>
          </p:cNvPicPr>
          <p:nvPr/>
        </p:nvPicPr>
        <p:blipFill>
          <a:blip r:embed="rId2"/>
          <a:srcRect/>
          <a:stretch>
            <a:fillRect/>
          </a:stretch>
        </p:blipFill>
        <p:spPr>
          <a:xfrm>
            <a:off x="2166910" y="571480"/>
            <a:ext cx="3214710" cy="3214710"/>
          </a:xfrm>
          <a:prstGeom prst="rect">
            <a:avLst/>
          </a:prstGeom>
          <a:noFill/>
          <a:ln/>
        </p:spPr>
      </p:pic>
      <p:pic>
        <p:nvPicPr>
          <p:cNvPr id="1026" name="Picture 2"/>
          <p:cNvPicPr>
            <a:picLocks noChangeAspect="1" noChangeArrowheads="1"/>
          </p:cNvPicPr>
          <p:nvPr/>
        </p:nvPicPr>
        <p:blipFill>
          <a:blip r:embed="rId3"/>
          <a:srcRect/>
          <a:stretch>
            <a:fillRect/>
          </a:stretch>
        </p:blipFill>
        <p:spPr bwMode="auto">
          <a:xfrm>
            <a:off x="5953124" y="3143248"/>
            <a:ext cx="3429024" cy="3071834"/>
          </a:xfrm>
          <a:prstGeom prst="rect">
            <a:avLst/>
          </a:prstGeom>
          <a:noFill/>
          <a:ln w="9525">
            <a:noFill/>
            <a:miter lim="800000"/>
            <a:headEnd/>
            <a:tailEnd/>
          </a:ln>
        </p:spPr>
      </p:pic>
    </p:spTree>
    <p:extLst>
      <p:ext uri="{BB962C8B-B14F-4D97-AF65-F5344CB8AC3E}">
        <p14:creationId xmlns:p14="http://schemas.microsoft.com/office/powerpoint/2010/main" val="39563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IB92Z083"/>
          <p:cNvPicPr>
            <a:picLocks noChangeAspect="1" noChangeArrowheads="1"/>
          </p:cNvPicPr>
          <p:nvPr/>
        </p:nvPicPr>
        <p:blipFill>
          <a:blip r:embed="rId2"/>
          <a:srcRect/>
          <a:stretch>
            <a:fillRect/>
          </a:stretch>
        </p:blipFill>
        <p:spPr bwMode="auto">
          <a:xfrm>
            <a:off x="3524232" y="1071546"/>
            <a:ext cx="3929090" cy="4009276"/>
          </a:xfrm>
          <a:prstGeom prst="rect">
            <a:avLst/>
          </a:prstGeom>
          <a:noFill/>
        </p:spPr>
      </p:pic>
    </p:spTree>
    <p:extLst>
      <p:ext uri="{BB962C8B-B14F-4D97-AF65-F5344CB8AC3E}">
        <p14:creationId xmlns:p14="http://schemas.microsoft.com/office/powerpoint/2010/main" val="416856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ard Disk Drive"/>
          <p:cNvPicPr>
            <a:picLocks noChangeAspect="1" noChangeArrowheads="1"/>
          </p:cNvPicPr>
          <p:nvPr/>
        </p:nvPicPr>
        <p:blipFill>
          <a:blip r:embed="rId2"/>
          <a:srcRect/>
          <a:stretch>
            <a:fillRect/>
          </a:stretch>
        </p:blipFill>
        <p:spPr bwMode="auto">
          <a:xfrm>
            <a:off x="2024034" y="2000240"/>
            <a:ext cx="3832566" cy="2714644"/>
          </a:xfrm>
          <a:prstGeom prst="rect">
            <a:avLst/>
          </a:prstGeom>
          <a:noFill/>
        </p:spPr>
      </p:pic>
      <p:pic>
        <p:nvPicPr>
          <p:cNvPr id="5" name="Picture 9" descr="recover-hard-drive"/>
          <p:cNvPicPr>
            <a:picLocks noChangeAspect="1" noChangeArrowheads="1"/>
          </p:cNvPicPr>
          <p:nvPr/>
        </p:nvPicPr>
        <p:blipFill>
          <a:blip r:embed="rId3"/>
          <a:srcRect/>
          <a:stretch>
            <a:fillRect/>
          </a:stretch>
        </p:blipFill>
        <p:spPr bwMode="auto">
          <a:xfrm>
            <a:off x="6024563" y="2000240"/>
            <a:ext cx="4002353" cy="2685054"/>
          </a:xfrm>
          <a:prstGeom prst="rect">
            <a:avLst/>
          </a:prstGeom>
          <a:noFill/>
        </p:spPr>
      </p:pic>
    </p:spTree>
    <p:extLst>
      <p:ext uri="{BB962C8B-B14F-4D97-AF65-F5344CB8AC3E}">
        <p14:creationId xmlns:p14="http://schemas.microsoft.com/office/powerpoint/2010/main" val="29848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n_cd_med"/>
          <p:cNvPicPr>
            <a:picLocks noChangeAspect="1" noChangeArrowheads="1" noCrop="1"/>
          </p:cNvPicPr>
          <p:nvPr/>
        </p:nvPicPr>
        <p:blipFill>
          <a:blip r:embed="rId2"/>
          <a:srcRect/>
          <a:stretch>
            <a:fillRect/>
          </a:stretch>
        </p:blipFill>
        <p:spPr bwMode="auto">
          <a:xfrm>
            <a:off x="4024298" y="1357299"/>
            <a:ext cx="4095762" cy="4095757"/>
          </a:xfrm>
          <a:prstGeom prst="rect">
            <a:avLst/>
          </a:prstGeom>
          <a:noFill/>
        </p:spPr>
      </p:pic>
    </p:spTree>
    <p:extLst>
      <p:ext uri="{BB962C8B-B14F-4D97-AF65-F5344CB8AC3E}">
        <p14:creationId xmlns:p14="http://schemas.microsoft.com/office/powerpoint/2010/main" val="21853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381488" y="1857365"/>
            <a:ext cx="2789238" cy="2808287"/>
          </a:xfrm>
          <a:prstGeom prst="rect">
            <a:avLst/>
          </a:prstGeom>
          <a:noFill/>
        </p:spPr>
      </p:pic>
    </p:spTree>
    <p:extLst>
      <p:ext uri="{BB962C8B-B14F-4D97-AF65-F5344CB8AC3E}">
        <p14:creationId xmlns:p14="http://schemas.microsoft.com/office/powerpoint/2010/main" val="1800510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F8316A95C73C4687C62AEADCFE4797" ma:contentTypeVersion="4" ma:contentTypeDescription="Create a new document." ma:contentTypeScope="" ma:versionID="aed4f9b43aa7cea74e6cd7a62359dda7">
  <xsd:schema xmlns:xsd="http://www.w3.org/2001/XMLSchema" xmlns:xs="http://www.w3.org/2001/XMLSchema" xmlns:p="http://schemas.microsoft.com/office/2006/metadata/properties" xmlns:ns2="1bcba02e-743a-4d27-932f-3f73b92300da" targetNamespace="http://schemas.microsoft.com/office/2006/metadata/properties" ma:root="true" ma:fieldsID="5b51764b560017b3993a755ab7ba66c0" ns2:_="">
    <xsd:import namespace="1bcba02e-743a-4d27-932f-3f73b92300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ba02e-743a-4d27-932f-3f73b9230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5A53A3-5193-40D1-AD36-A55A067C43A1}">
  <ds:schemaRefs>
    <ds:schemaRef ds:uri="http://schemas.microsoft.com/sharepoint/v3/contenttype/forms"/>
  </ds:schemaRefs>
</ds:datastoreItem>
</file>

<file path=customXml/itemProps2.xml><?xml version="1.0" encoding="utf-8"?>
<ds:datastoreItem xmlns:ds="http://schemas.openxmlformats.org/officeDocument/2006/customXml" ds:itemID="{F6F55273-B0A8-42D8-8646-A4364F8CF92C}">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1bcba02e-743a-4d27-932f-3f73b92300da"/>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A04CBB5-6DEA-4B4F-80A9-F42B02B71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ba02e-743a-4d27-932f-3f73b92300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2010</TotalTime>
  <Words>544</Words>
  <Application>Microsoft Office PowerPoint</Application>
  <PresentationFormat>Widescreen</PresentationFormat>
  <Paragraphs>189</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Comic Sans MS</vt:lpstr>
      <vt:lpstr>Times New Roman</vt:lpstr>
      <vt:lpstr>Office Theme</vt:lpstr>
      <vt:lpstr>PowerPoint Presentation</vt:lpstr>
      <vt:lpstr>Computer System  Components &amp; Assembly Guide</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the Internet</vt:lpstr>
      <vt:lpstr>PowerPoint Presentation</vt:lpstr>
      <vt:lpstr>PowerPoint Presentation</vt:lpstr>
      <vt:lpstr>PowerPoint Presentation</vt:lpstr>
    </vt:vector>
  </TitlesOfParts>
  <Company>UTC Swindon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Cherise Osolin</dc:creator>
  <cp:lastModifiedBy>Jon Oliver</cp:lastModifiedBy>
  <cp:revision>50</cp:revision>
  <dcterms:created xsi:type="dcterms:W3CDTF">2020-05-28T07:50:53Z</dcterms:created>
  <dcterms:modified xsi:type="dcterms:W3CDTF">2020-07-06T16:58:37Z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0x010100B9F8316A95C73C4687C62AEADCFE4797</vt:lpwstr>
  </property>
</Properties>
</file>