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2" r:id="rId5"/>
    <p:sldId id="273" r:id="rId6"/>
    <p:sldId id="274" r:id="rId7"/>
    <p:sldId id="275" r:id="rId8"/>
    <p:sldId id="27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70B95E-DD9E-45E3-B30C-CAC474CB372B}" v="66" dt="2020-07-02T15:18:40.653"/>
    <p1510:client id="{E68677E4-D6F3-498C-9214-22048F5CCFFF}" v="4" dt="2020-07-02T15:27:46.1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39" autoAdjust="0"/>
    <p:restoredTop sz="94660"/>
  </p:normalViewPr>
  <p:slideViewPr>
    <p:cSldViewPr snapToGrid="0">
      <p:cViewPr varScale="1">
        <p:scale>
          <a:sx n="66" d="100"/>
          <a:sy n="66" d="100"/>
        </p:scale>
        <p:origin x="22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33"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32"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5570B95E-DD9E-45E3-B30C-CAC474CB372B}"/>
    <pc:docChg chg="modSld">
      <pc:chgData name="" userId="" providerId="" clId="Web-{5570B95E-DD9E-45E3-B30C-CAC474CB372B}" dt="2020-07-02T15:18:38.372" v="64" actId="20577"/>
      <pc:docMkLst>
        <pc:docMk/>
      </pc:docMkLst>
      <pc:sldChg chg="modSp">
        <pc:chgData name="" userId="" providerId="" clId="Web-{5570B95E-DD9E-45E3-B30C-CAC474CB372B}" dt="2020-07-02T15:18:36.294" v="62" actId="20577"/>
        <pc:sldMkLst>
          <pc:docMk/>
          <pc:sldMk cId="1941149460" sldId="259"/>
        </pc:sldMkLst>
        <pc:spChg chg="mod">
          <ac:chgData name="" userId="" providerId="" clId="Web-{5570B95E-DD9E-45E3-B30C-CAC474CB372B}" dt="2020-07-02T15:18:36.294" v="62" actId="20577"/>
          <ac:spMkLst>
            <pc:docMk/>
            <pc:sldMk cId="1941149460" sldId="259"/>
            <ac:spMk id="6" creationId="{00000000-0000-0000-0000-000000000000}"/>
          </ac:spMkLst>
        </pc:spChg>
      </pc:sldChg>
    </pc:docChg>
  </pc:docChgLst>
  <pc:docChgLst>
    <pc:chgData clId="Web-{E68677E4-D6F3-498C-9214-22048F5CCFFF}"/>
    <pc:docChg chg="modSld">
      <pc:chgData name="" userId="" providerId="" clId="Web-{E68677E4-D6F3-498C-9214-22048F5CCFFF}" dt="2020-07-02T15:27:46.111" v="3" actId="20577"/>
      <pc:docMkLst>
        <pc:docMk/>
      </pc:docMkLst>
      <pc:sldChg chg="modSp">
        <pc:chgData name="" userId="" providerId="" clId="Web-{E68677E4-D6F3-498C-9214-22048F5CCFFF}" dt="2020-07-02T15:27:46.096" v="2" actId="20577"/>
        <pc:sldMkLst>
          <pc:docMk/>
          <pc:sldMk cId="1941149460" sldId="259"/>
        </pc:sldMkLst>
        <pc:spChg chg="mod">
          <ac:chgData name="" userId="" providerId="" clId="Web-{E68677E4-D6F3-498C-9214-22048F5CCFFF}" dt="2020-07-02T15:27:46.096" v="2" actId="20577"/>
          <ac:spMkLst>
            <pc:docMk/>
            <pc:sldMk cId="1941149460" sldId="259"/>
            <ac:spMk id="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3949581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692317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166847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303680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3160882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EA6DF9E-0ACB-44D5-B5C7-A94FB0097BAB}"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2963494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EA6DF9E-0ACB-44D5-B5C7-A94FB0097BAB}" type="datetimeFigureOut">
              <a:rPr lang="en-GB" smtClean="0"/>
              <a:t>06/07/2020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3441431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EA6DF9E-0ACB-44D5-B5C7-A94FB0097BAB}" type="datetimeFigureOut">
              <a:rPr lang="en-GB" smtClean="0"/>
              <a:t>06/07/2020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2291650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6DF9E-0ACB-44D5-B5C7-A94FB0097BAB}" type="datetimeFigureOut">
              <a:rPr lang="en-GB" smtClean="0"/>
              <a:t>06/07/2020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4229905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A6DF9E-0ACB-44D5-B5C7-A94FB0097BAB}"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18038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A6DF9E-0ACB-44D5-B5C7-A94FB0097BAB}"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89127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6DF9E-0ACB-44D5-B5C7-A94FB0097BAB}" type="datetimeFigureOut">
              <a:rPr lang="en-GB" smtClean="0"/>
              <a:t>06/07/2020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AE1E9-C439-424B-B0D2-7B543E8C3050}" type="slidenum">
              <a:rPr lang="en-GB" smtClean="0"/>
              <a:t>‹#›</a:t>
            </a:fld>
            <a:endParaRPr lang="en-GB"/>
          </a:p>
        </p:txBody>
      </p:sp>
    </p:spTree>
    <p:extLst>
      <p:ext uri="{BB962C8B-B14F-4D97-AF65-F5344CB8AC3E}">
        <p14:creationId xmlns:p14="http://schemas.microsoft.com/office/powerpoint/2010/main" val="3365258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bc.co.uk/bitesize/examspecs/zdvb2sg"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ocr.org.uk/qualifications/cambridge-nationals/engineering-manufacture-level-1-2-award-certificate-j832-j842/qualification-at-a-glance/" TargetMode="External"/><Relationship Id="rId4" Type="http://schemas.openxmlformats.org/officeDocument/2006/relationships/hyperlink" Target="http://www.technologystudent.com/designpro/matintro1.ht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yenka.com/en/Yenka_Electronics/" TargetMode="External"/><Relationship Id="rId5" Type="http://schemas.openxmlformats.org/officeDocument/2006/relationships/hyperlink" Target="https://picaxe.com/" TargetMode="External"/><Relationship Id="rId4" Type="http://schemas.openxmlformats.org/officeDocument/2006/relationships/hyperlink" Target="https://www.bbc.co.uk/bitesize/guides/zbj8jty/revision/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lum bright="70000" contrast="-70000"/>
          </a:blip>
          <a:stretch>
            <a:fillRect/>
          </a:stretch>
        </p:blipFill>
        <p:spPr>
          <a:xfrm>
            <a:off x="0" y="3823"/>
            <a:ext cx="12192000" cy="6958292"/>
          </a:xfrm>
          <a:prstGeom prst="rect">
            <a:avLst/>
          </a:prstGeom>
        </p:spPr>
      </p:pic>
      <p:sp>
        <p:nvSpPr>
          <p:cNvPr id="16" name="Rectangle 15"/>
          <p:cNvSpPr/>
          <p:nvPr/>
        </p:nvSpPr>
        <p:spPr>
          <a:xfrm>
            <a:off x="6554709" y="4754512"/>
            <a:ext cx="5413972" cy="210348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rPr>
              <a:t>Activities to complete before joining</a:t>
            </a:r>
            <a:r>
              <a:rPr lang="en-GB" b="1" dirty="0" smtClean="0">
                <a:solidFill>
                  <a:schemeClr val="tx1"/>
                </a:solidFill>
              </a:rPr>
              <a:t>:</a:t>
            </a:r>
          </a:p>
          <a:p>
            <a:r>
              <a:rPr lang="en-GB" b="1" dirty="0" smtClean="0">
                <a:solidFill>
                  <a:schemeClr val="tx1"/>
                </a:solidFill>
              </a:rPr>
              <a:t>See slides 2 and 3 for the activity and slide 4 for an extension task.</a:t>
            </a:r>
            <a:endParaRPr lang="en-GB" b="1" dirty="0">
              <a:solidFill>
                <a:schemeClr val="tx1"/>
              </a:solidFill>
            </a:endParaRPr>
          </a:p>
        </p:txBody>
      </p:sp>
      <p:sp>
        <p:nvSpPr>
          <p:cNvPr id="15" name="Rectangle 14"/>
          <p:cNvSpPr/>
          <p:nvPr/>
        </p:nvSpPr>
        <p:spPr>
          <a:xfrm>
            <a:off x="6554709" y="3448849"/>
            <a:ext cx="5413972" cy="11603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rPr>
              <a:t>Subject Specific </a:t>
            </a:r>
            <a:r>
              <a:rPr lang="en-GB" b="1" dirty="0" smtClean="0">
                <a:solidFill>
                  <a:schemeClr val="tx1"/>
                </a:solidFill>
              </a:rPr>
              <a:t>Terminology </a:t>
            </a:r>
          </a:p>
          <a:p>
            <a:r>
              <a:rPr lang="en-GB" b="1" dirty="0" smtClean="0">
                <a:solidFill>
                  <a:schemeClr val="tx1"/>
                </a:solidFill>
              </a:rPr>
              <a:t>Materials</a:t>
            </a:r>
            <a:r>
              <a:rPr lang="en-GB" b="1" dirty="0">
                <a:solidFill>
                  <a:schemeClr val="tx1"/>
                </a:solidFill>
              </a:rPr>
              <a:t>, </a:t>
            </a:r>
            <a:r>
              <a:rPr lang="en-GB" b="1" dirty="0" smtClean="0">
                <a:solidFill>
                  <a:schemeClr val="tx1"/>
                </a:solidFill>
              </a:rPr>
              <a:t>processes, manufacturing, polymer, metal, smart material, properties, machining, shaping.</a:t>
            </a:r>
            <a:endParaRPr lang="en-GB" b="1" dirty="0">
              <a:solidFill>
                <a:schemeClr val="tx1"/>
              </a:solidFill>
            </a:endParaRPr>
          </a:p>
          <a:p>
            <a:endParaRPr lang="en-GB" b="1" dirty="0"/>
          </a:p>
        </p:txBody>
      </p:sp>
      <p:sp>
        <p:nvSpPr>
          <p:cNvPr id="14" name="Rectangle 13"/>
          <p:cNvSpPr/>
          <p:nvPr/>
        </p:nvSpPr>
        <p:spPr>
          <a:xfrm>
            <a:off x="6554709" y="1765893"/>
            <a:ext cx="5413972" cy="153765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rPr>
              <a:t>Key </a:t>
            </a:r>
            <a:r>
              <a:rPr lang="en-GB" b="1" dirty="0" smtClean="0">
                <a:solidFill>
                  <a:schemeClr val="tx1"/>
                </a:solidFill>
              </a:rPr>
              <a:t>Terminology</a:t>
            </a:r>
          </a:p>
          <a:p>
            <a:r>
              <a:rPr lang="en-GB" b="1" dirty="0" smtClean="0"/>
              <a:t>Define		Explain		Demonstrate</a:t>
            </a:r>
          </a:p>
          <a:p>
            <a:r>
              <a:rPr lang="en-GB" b="1" dirty="0" smtClean="0"/>
              <a:t>Compare		Select		Evaluate</a:t>
            </a:r>
          </a:p>
          <a:p>
            <a:r>
              <a:rPr lang="en-GB" b="1" dirty="0" smtClean="0"/>
              <a:t>Assemble		Construct		Design</a:t>
            </a:r>
            <a:endParaRPr lang="en-GB" b="1" dirty="0"/>
          </a:p>
        </p:txBody>
      </p:sp>
      <p:sp>
        <p:nvSpPr>
          <p:cNvPr id="13" name="Rectangle 12"/>
          <p:cNvSpPr/>
          <p:nvPr/>
        </p:nvSpPr>
        <p:spPr>
          <a:xfrm>
            <a:off x="380245" y="5522613"/>
            <a:ext cx="6066275" cy="133538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rPr>
              <a:t>Useful Links</a:t>
            </a:r>
            <a:r>
              <a:rPr lang="en-GB" b="1" dirty="0" smtClean="0">
                <a:solidFill>
                  <a:schemeClr val="tx1"/>
                </a:solidFill>
              </a:rPr>
              <a:t>:</a:t>
            </a:r>
          </a:p>
          <a:p>
            <a:r>
              <a:rPr lang="en-GB" dirty="0">
                <a:solidFill>
                  <a:schemeClr val="tx1"/>
                </a:solidFill>
                <a:hlinkClick r:id="rId3"/>
              </a:rPr>
              <a:t>https://</a:t>
            </a:r>
            <a:r>
              <a:rPr lang="en-GB" dirty="0" smtClean="0">
                <a:solidFill>
                  <a:schemeClr val="tx1"/>
                </a:solidFill>
                <a:hlinkClick r:id="rId3"/>
              </a:rPr>
              <a:t>www.bbc.co.uk/bitesize/examspecs/zdvb2sg</a:t>
            </a:r>
            <a:endParaRPr lang="en-GB" dirty="0" smtClean="0">
              <a:solidFill>
                <a:schemeClr val="tx1"/>
              </a:solidFill>
            </a:endParaRPr>
          </a:p>
          <a:p>
            <a:endParaRPr lang="en-GB" b="1" dirty="0">
              <a:solidFill>
                <a:schemeClr val="tx1"/>
              </a:solidFill>
            </a:endParaRPr>
          </a:p>
          <a:p>
            <a:r>
              <a:rPr lang="en-GB" dirty="0">
                <a:solidFill>
                  <a:schemeClr val="tx1"/>
                </a:solidFill>
                <a:hlinkClick r:id="rId4"/>
              </a:rPr>
              <a:t>http://www.technologystudent.com/designpro/matintro1.htm</a:t>
            </a:r>
            <a:endParaRPr lang="en-GB" b="1" dirty="0">
              <a:solidFill>
                <a:schemeClr val="tx1"/>
              </a:solidFill>
            </a:endParaRPr>
          </a:p>
        </p:txBody>
      </p:sp>
      <p:sp>
        <p:nvSpPr>
          <p:cNvPr id="12" name="Rectangle 11"/>
          <p:cNvSpPr/>
          <p:nvPr/>
        </p:nvSpPr>
        <p:spPr>
          <a:xfrm>
            <a:off x="380244" y="3803212"/>
            <a:ext cx="6066275" cy="157367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rPr>
              <a:t>Pre-Reading </a:t>
            </a:r>
            <a:r>
              <a:rPr lang="en-GB" b="1" dirty="0" smtClean="0">
                <a:solidFill>
                  <a:schemeClr val="tx1"/>
                </a:solidFill>
              </a:rPr>
              <a:t>List</a:t>
            </a:r>
          </a:p>
          <a:p>
            <a:endParaRPr lang="en-GB" b="1" dirty="0">
              <a:solidFill>
                <a:schemeClr val="tx1"/>
              </a:solidFill>
            </a:endParaRPr>
          </a:p>
          <a:p>
            <a:r>
              <a:rPr lang="en-GB" dirty="0" smtClean="0">
                <a:solidFill>
                  <a:schemeClr val="tx1"/>
                </a:solidFill>
                <a:hlinkClick r:id="rId5"/>
              </a:rPr>
              <a:t>https</a:t>
            </a:r>
            <a:r>
              <a:rPr lang="en-GB" dirty="0">
                <a:solidFill>
                  <a:schemeClr val="tx1"/>
                </a:solidFill>
                <a:hlinkClick r:id="rId5"/>
              </a:rPr>
              <a:t>://www.ocr.org.uk/qualifications/cambridge-nationals/engineering-manufacture-level-1-2-award-certificate-j832-j842/qualification-at-a-glance</a:t>
            </a:r>
            <a:r>
              <a:rPr lang="en-GB" dirty="0" smtClean="0">
                <a:solidFill>
                  <a:schemeClr val="tx1"/>
                </a:solidFill>
                <a:hlinkClick r:id="rId5"/>
              </a:rPr>
              <a:t>/</a:t>
            </a:r>
            <a:endParaRPr lang="en-GB" b="1" dirty="0">
              <a:solidFill>
                <a:schemeClr val="tx1"/>
              </a:solidFill>
            </a:endParaRPr>
          </a:p>
        </p:txBody>
      </p:sp>
      <p:sp>
        <p:nvSpPr>
          <p:cNvPr id="11" name="Rectangle 10"/>
          <p:cNvSpPr/>
          <p:nvPr/>
        </p:nvSpPr>
        <p:spPr>
          <a:xfrm>
            <a:off x="380245" y="1764462"/>
            <a:ext cx="6066275" cy="189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rPr>
              <a:t>Exam Board: OCR Cambridge National</a:t>
            </a:r>
          </a:p>
          <a:p>
            <a:r>
              <a:rPr lang="en-GB" b="1" dirty="0">
                <a:solidFill>
                  <a:schemeClr val="tx1"/>
                </a:solidFill>
              </a:rPr>
              <a:t>Course Outline</a:t>
            </a:r>
            <a:r>
              <a:rPr lang="en-GB" b="1" dirty="0" smtClean="0">
                <a:solidFill>
                  <a:schemeClr val="tx1"/>
                </a:solidFill>
              </a:rPr>
              <a:t>: Study engineering </a:t>
            </a:r>
            <a:r>
              <a:rPr lang="en-GB" b="1" dirty="0">
                <a:solidFill>
                  <a:schemeClr val="tx1"/>
                </a:solidFill>
              </a:rPr>
              <a:t>materials, processes and </a:t>
            </a:r>
            <a:r>
              <a:rPr lang="en-GB" b="1" dirty="0" smtClean="0">
                <a:solidFill>
                  <a:schemeClr val="tx1"/>
                </a:solidFill>
              </a:rPr>
              <a:t>production and develop workshop skills.  Manufacture an item both manually and using computer aided manufacture.</a:t>
            </a:r>
            <a:endParaRPr lang="en-GB" b="1" dirty="0">
              <a:solidFill>
                <a:schemeClr val="tx1"/>
              </a:solidFill>
            </a:endParaRPr>
          </a:p>
          <a:p>
            <a:r>
              <a:rPr lang="en-GB" b="1" dirty="0" smtClean="0">
                <a:solidFill>
                  <a:schemeClr val="tx1"/>
                </a:solidFill>
              </a:rPr>
              <a:t>Type </a:t>
            </a:r>
            <a:r>
              <a:rPr lang="en-GB" b="1" dirty="0">
                <a:solidFill>
                  <a:schemeClr val="tx1"/>
                </a:solidFill>
              </a:rPr>
              <a:t>of Assessment</a:t>
            </a:r>
            <a:r>
              <a:rPr lang="en-GB" b="1" dirty="0" smtClean="0">
                <a:solidFill>
                  <a:schemeClr val="tx1"/>
                </a:solidFill>
              </a:rPr>
              <a:t>: </a:t>
            </a:r>
          </a:p>
          <a:p>
            <a:r>
              <a:rPr lang="en-GB" b="1" dirty="0" smtClean="0">
                <a:solidFill>
                  <a:schemeClr val="tx1"/>
                </a:solidFill>
              </a:rPr>
              <a:t>25% exam 75% coursework</a:t>
            </a:r>
          </a:p>
        </p:txBody>
      </p:sp>
      <p:sp>
        <p:nvSpPr>
          <p:cNvPr id="10" name="Rectangle 9"/>
          <p:cNvSpPr/>
          <p:nvPr/>
        </p:nvSpPr>
        <p:spPr>
          <a:xfrm>
            <a:off x="380245" y="782548"/>
            <a:ext cx="4372823" cy="839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rPr>
              <a:t>Subject: </a:t>
            </a:r>
            <a:r>
              <a:rPr lang="en-GB" b="1" dirty="0" smtClean="0">
                <a:solidFill>
                  <a:schemeClr val="tx1"/>
                </a:solidFill>
              </a:rPr>
              <a:t>	</a:t>
            </a:r>
            <a:r>
              <a:rPr lang="en-GB" sz="2000" b="1" dirty="0" smtClean="0">
                <a:solidFill>
                  <a:schemeClr val="tx1"/>
                </a:solidFill>
              </a:rPr>
              <a:t>OCR Manufacturing</a:t>
            </a:r>
            <a:endParaRPr lang="en-GB" sz="2000" b="1" dirty="0">
              <a:solidFill>
                <a:schemeClr val="tx1"/>
              </a:solidFill>
            </a:endParaRPr>
          </a:p>
          <a:p>
            <a:r>
              <a:rPr lang="en-GB" b="1" dirty="0">
                <a:solidFill>
                  <a:schemeClr val="tx1"/>
                </a:solidFill>
              </a:rPr>
              <a:t>Contact: </a:t>
            </a:r>
            <a:r>
              <a:rPr lang="en-GB" b="1" dirty="0" smtClean="0">
                <a:solidFill>
                  <a:schemeClr val="tx1"/>
                </a:solidFill>
              </a:rPr>
              <a:t>	Sarah Crookes</a:t>
            </a:r>
          </a:p>
          <a:p>
            <a:r>
              <a:rPr lang="en-GB" b="1" dirty="0">
                <a:solidFill>
                  <a:schemeClr val="tx1"/>
                </a:solidFill>
              </a:rPr>
              <a:t>	</a:t>
            </a:r>
          </a:p>
        </p:txBody>
      </p:sp>
      <p:pic>
        <p:nvPicPr>
          <p:cNvPr id="4" name="Picture 3"/>
          <p:cNvPicPr>
            <a:picLocks noChangeAspect="1"/>
          </p:cNvPicPr>
          <p:nvPr/>
        </p:nvPicPr>
        <p:blipFill>
          <a:blip r:embed="rId6"/>
          <a:stretch>
            <a:fillRect/>
          </a:stretch>
        </p:blipFill>
        <p:spPr>
          <a:xfrm>
            <a:off x="8718582" y="86714"/>
            <a:ext cx="3409950" cy="1343025"/>
          </a:xfrm>
          <a:prstGeom prst="rect">
            <a:avLst/>
          </a:prstGeom>
        </p:spPr>
      </p:pic>
      <p:sp>
        <p:nvSpPr>
          <p:cNvPr id="5" name="TextBox 4"/>
          <p:cNvSpPr txBox="1"/>
          <p:nvPr/>
        </p:nvSpPr>
        <p:spPr>
          <a:xfrm>
            <a:off x="8476034" y="1348965"/>
            <a:ext cx="3736063" cy="830997"/>
          </a:xfrm>
          <a:prstGeom prst="rect">
            <a:avLst/>
          </a:prstGeom>
          <a:noFill/>
        </p:spPr>
        <p:txBody>
          <a:bodyPr wrap="square" rtlCol="0">
            <a:spAutoFit/>
          </a:bodyPr>
          <a:lstStyle/>
          <a:p>
            <a:pPr algn="ctr" fontAlgn="base"/>
            <a:r>
              <a:rPr lang="en-GB" sz="1200" b="1" i="1" dirty="0"/>
              <a:t>"Transforming lives through learning"</a:t>
            </a:r>
            <a:endParaRPr lang="en-GB" sz="1200" dirty="0"/>
          </a:p>
          <a:p>
            <a:r>
              <a:rPr lang="en-GB" dirty="0"/>
              <a:t/>
            </a:r>
            <a:br>
              <a:rPr lang="en-GB" dirty="0"/>
            </a:br>
            <a:endParaRPr lang="en-GB" dirty="0"/>
          </a:p>
        </p:txBody>
      </p:sp>
      <p:sp>
        <p:nvSpPr>
          <p:cNvPr id="6" name="TextBox 5"/>
          <p:cNvSpPr txBox="1"/>
          <p:nvPr/>
        </p:nvSpPr>
        <p:spPr>
          <a:xfrm>
            <a:off x="380246" y="160460"/>
            <a:ext cx="6536602" cy="523220"/>
          </a:xfrm>
          <a:prstGeom prst="rect">
            <a:avLst/>
          </a:prstGeom>
          <a:noFill/>
        </p:spPr>
        <p:txBody>
          <a:bodyPr wrap="square" rtlCol="0">
            <a:spAutoFit/>
          </a:bodyPr>
          <a:lstStyle/>
          <a:p>
            <a:r>
              <a:rPr lang="en-GB" sz="2800" i="1" dirty="0"/>
              <a:t>KS4 Transition – Year 9 to Year </a:t>
            </a:r>
            <a:r>
              <a:rPr lang="en-GB" sz="2800" i="1" dirty="0" smtClean="0"/>
              <a:t>10</a:t>
            </a:r>
            <a:endParaRPr lang="en-GB" sz="2800" i="1" dirty="0"/>
          </a:p>
        </p:txBody>
      </p:sp>
    </p:spTree>
    <p:extLst>
      <p:ext uri="{BB962C8B-B14F-4D97-AF65-F5344CB8AC3E}">
        <p14:creationId xmlns:p14="http://schemas.microsoft.com/office/powerpoint/2010/main" val="239085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lum bright="70000" contrast="-70000"/>
          </a:blip>
          <a:stretch>
            <a:fillRect/>
          </a:stretch>
        </p:blipFill>
        <p:spPr>
          <a:xfrm>
            <a:off x="0" y="3823"/>
            <a:ext cx="12192000" cy="6958292"/>
          </a:xfrm>
          <a:prstGeom prst="rect">
            <a:avLst/>
          </a:prstGeom>
        </p:spPr>
      </p:pic>
      <p:sp>
        <p:nvSpPr>
          <p:cNvPr id="8" name="TextBox 7"/>
          <p:cNvSpPr txBox="1"/>
          <p:nvPr/>
        </p:nvSpPr>
        <p:spPr>
          <a:xfrm>
            <a:off x="91440" y="146305"/>
            <a:ext cx="12100560" cy="1754326"/>
          </a:xfrm>
          <a:prstGeom prst="rect">
            <a:avLst/>
          </a:prstGeom>
          <a:noFill/>
        </p:spPr>
        <p:txBody>
          <a:bodyPr wrap="square" rtlCol="0">
            <a:spAutoFit/>
          </a:bodyPr>
          <a:lstStyle/>
          <a:p>
            <a:r>
              <a:rPr lang="en-GB" dirty="0"/>
              <a:t>When designing and manufacturing engineered products the correct selection </a:t>
            </a:r>
            <a:r>
              <a:rPr lang="en-GB" dirty="0" smtClean="0"/>
              <a:t>of </a:t>
            </a:r>
            <a:r>
              <a:rPr lang="en-GB" dirty="0"/>
              <a:t>materials is vitally important.  Careful consideration must be taken of the material’s properties and its suitability for the manufacturing and machining processes and the working life of the component or product.  </a:t>
            </a:r>
          </a:p>
          <a:p>
            <a:r>
              <a:rPr lang="en-GB" dirty="0" smtClean="0"/>
              <a:t>1. Look </a:t>
            </a:r>
            <a:r>
              <a:rPr lang="en-GB" dirty="0"/>
              <a:t>at the photographs of a range of engineered </a:t>
            </a:r>
            <a:r>
              <a:rPr lang="en-GB" dirty="0" smtClean="0"/>
              <a:t>products </a:t>
            </a:r>
            <a:r>
              <a:rPr lang="en-GB" dirty="0"/>
              <a:t>and match them (by drawing a line as shown) to the most appropriate material for their manufacture.   The first one is done for you</a:t>
            </a:r>
            <a:r>
              <a:rPr lang="en-GB" dirty="0" smtClean="0"/>
              <a:t>!</a:t>
            </a:r>
            <a:r>
              <a:rPr lang="en-GB" dirty="0"/>
              <a:t> </a:t>
            </a:r>
          </a:p>
          <a:p>
            <a:r>
              <a:rPr lang="en-GB" dirty="0" smtClean="0"/>
              <a:t>2. Write bullet points about </a:t>
            </a:r>
            <a:r>
              <a:rPr lang="en-GB" dirty="0"/>
              <a:t>why the particular material is most suitable for the </a:t>
            </a:r>
            <a:r>
              <a:rPr lang="en-GB" dirty="0" smtClean="0"/>
              <a:t>application/use.  What are it’s properties?</a:t>
            </a:r>
            <a:endParaRPr lang="en-GB" dirty="0"/>
          </a:p>
        </p:txBody>
      </p:sp>
      <p:graphicFrame>
        <p:nvGraphicFramePr>
          <p:cNvPr id="4" name="Content Placeholder 3"/>
          <p:cNvGraphicFramePr>
            <a:graphicFrameLocks noGrp="1"/>
          </p:cNvGraphicFramePr>
          <p:nvPr>
            <p:ph idx="1"/>
            <p:extLst/>
          </p:nvPr>
        </p:nvGraphicFramePr>
        <p:xfrm>
          <a:off x="2226867" y="1833180"/>
          <a:ext cx="9852356" cy="5024820"/>
        </p:xfrm>
        <a:graphic>
          <a:graphicData uri="http://schemas.openxmlformats.org/drawingml/2006/table">
            <a:tbl>
              <a:tblPr firstRow="1" firstCol="1" bandRow="1">
                <a:tableStyleId>{5C22544A-7EE6-4342-B048-85BDC9FD1C3A}</a:tableStyleId>
              </a:tblPr>
              <a:tblGrid>
                <a:gridCol w="1929705">
                  <a:extLst>
                    <a:ext uri="{9D8B030D-6E8A-4147-A177-3AD203B41FA5}">
                      <a16:colId xmlns:a16="http://schemas.microsoft.com/office/drawing/2014/main" val="20000"/>
                    </a:ext>
                  </a:extLst>
                </a:gridCol>
                <a:gridCol w="1072683">
                  <a:extLst>
                    <a:ext uri="{9D8B030D-6E8A-4147-A177-3AD203B41FA5}">
                      <a16:colId xmlns:a16="http://schemas.microsoft.com/office/drawing/2014/main" val="20001"/>
                    </a:ext>
                  </a:extLst>
                </a:gridCol>
                <a:gridCol w="1140254">
                  <a:extLst>
                    <a:ext uri="{9D8B030D-6E8A-4147-A177-3AD203B41FA5}">
                      <a16:colId xmlns:a16="http://schemas.microsoft.com/office/drawing/2014/main" val="20002"/>
                    </a:ext>
                  </a:extLst>
                </a:gridCol>
                <a:gridCol w="1832852">
                  <a:extLst>
                    <a:ext uri="{9D8B030D-6E8A-4147-A177-3AD203B41FA5}">
                      <a16:colId xmlns:a16="http://schemas.microsoft.com/office/drawing/2014/main" val="20003"/>
                    </a:ext>
                  </a:extLst>
                </a:gridCol>
                <a:gridCol w="3876862">
                  <a:extLst>
                    <a:ext uri="{9D8B030D-6E8A-4147-A177-3AD203B41FA5}">
                      <a16:colId xmlns:a16="http://schemas.microsoft.com/office/drawing/2014/main" val="20004"/>
                    </a:ext>
                  </a:extLst>
                </a:gridCol>
              </a:tblGrid>
              <a:tr h="598667">
                <a:tc gridSpan="2">
                  <a:txBody>
                    <a:bodyPr/>
                    <a:lstStyle/>
                    <a:p>
                      <a:pPr>
                        <a:lnSpc>
                          <a:spcPct val="150000"/>
                        </a:lnSpc>
                        <a:spcAft>
                          <a:spcPts val="0"/>
                        </a:spcAft>
                      </a:pPr>
                      <a:r>
                        <a:rPr lang="en-GB" sz="1600" dirty="0">
                          <a:effectLst/>
                        </a:rPr>
                        <a:t>           Engineered Product</a:t>
                      </a:r>
                      <a:endParaRPr lang="en-GB" sz="1600" b="1" dirty="0">
                        <a:effectLst/>
                        <a:latin typeface="Arial" panose="020B0604020202020204" pitchFamily="34" charset="0"/>
                        <a:ea typeface="Calibri" panose="020F0502020204030204" pitchFamily="34" charset="0"/>
                        <a:cs typeface="Times New Roman" panose="02020603050405020304" pitchFamily="18" charset="0"/>
                      </a:endParaRPr>
                    </a:p>
                  </a:txBody>
                  <a:tcPr marL="60976" marR="60976" marT="0" marB="0" anchor="ctr"/>
                </a:tc>
                <a:tc hMerge="1">
                  <a:txBody>
                    <a:bodyPr/>
                    <a:lstStyle/>
                    <a:p>
                      <a:endParaRPr lang="en-GB"/>
                    </a:p>
                  </a:txBody>
                  <a:tcPr/>
                </a:tc>
                <a:tc>
                  <a:txBody>
                    <a:bodyPr/>
                    <a:lstStyle/>
                    <a:p>
                      <a:pPr>
                        <a:lnSpc>
                          <a:spcPct val="150000"/>
                        </a:lnSpc>
                        <a:spcAft>
                          <a:spcPts val="0"/>
                        </a:spcAft>
                      </a:pPr>
                      <a:r>
                        <a:rPr lang="en-GB" sz="1600" dirty="0">
                          <a:effectLst/>
                        </a:rPr>
                        <a:t>Match</a:t>
                      </a:r>
                      <a:endParaRPr lang="en-GB" sz="1600" b="1" dirty="0">
                        <a:effectLst/>
                        <a:latin typeface="Arial" panose="020B0604020202020204" pitchFamily="34" charset="0"/>
                        <a:ea typeface="Calibri" panose="020F0502020204030204" pitchFamily="34" charset="0"/>
                        <a:cs typeface="Times New Roman" panose="02020603050405020304" pitchFamily="18" charset="0"/>
                      </a:endParaRPr>
                    </a:p>
                  </a:txBody>
                  <a:tcPr marL="60976" marR="60976" marT="0" marB="0" anchor="ctr"/>
                </a:tc>
                <a:tc>
                  <a:txBody>
                    <a:bodyPr/>
                    <a:lstStyle/>
                    <a:p>
                      <a:pPr>
                        <a:lnSpc>
                          <a:spcPct val="150000"/>
                        </a:lnSpc>
                        <a:spcAft>
                          <a:spcPts val="0"/>
                        </a:spcAft>
                      </a:pPr>
                      <a:r>
                        <a:rPr lang="en-GB" sz="1600" dirty="0">
                          <a:effectLst/>
                        </a:rPr>
                        <a:t>Materials</a:t>
                      </a:r>
                      <a:endParaRPr lang="en-GB" sz="1600" b="1" dirty="0">
                        <a:effectLst/>
                        <a:latin typeface="Arial" panose="020B0604020202020204" pitchFamily="34" charset="0"/>
                        <a:ea typeface="Calibri" panose="020F0502020204030204" pitchFamily="34" charset="0"/>
                        <a:cs typeface="Times New Roman" panose="02020603050405020304" pitchFamily="18" charset="0"/>
                      </a:endParaRPr>
                    </a:p>
                  </a:txBody>
                  <a:tcPr marL="60976" marR="60976" marT="0" marB="0" anchor="ctr"/>
                </a:tc>
                <a:tc>
                  <a:txBody>
                    <a:bodyPr/>
                    <a:lstStyle/>
                    <a:p>
                      <a:pPr>
                        <a:lnSpc>
                          <a:spcPct val="150000"/>
                        </a:lnSpc>
                        <a:spcAft>
                          <a:spcPts val="0"/>
                        </a:spcAft>
                      </a:pPr>
                      <a:r>
                        <a:rPr lang="en-GB" sz="1600" dirty="0">
                          <a:effectLst/>
                        </a:rPr>
                        <a:t>Properties</a:t>
                      </a:r>
                      <a:endParaRPr lang="en-GB" sz="1600" b="1" dirty="0">
                        <a:effectLst/>
                        <a:latin typeface="Arial" panose="020B0604020202020204" pitchFamily="34" charset="0"/>
                        <a:ea typeface="Calibri" panose="020F0502020204030204" pitchFamily="34" charset="0"/>
                        <a:cs typeface="Times New Roman" panose="02020603050405020304" pitchFamily="18" charset="0"/>
                      </a:endParaRPr>
                    </a:p>
                  </a:txBody>
                  <a:tcPr marL="60976" marR="60976" marT="0" marB="0" anchor="ctr"/>
                </a:tc>
                <a:extLst>
                  <a:ext uri="{0D108BD9-81ED-4DB2-BD59-A6C34878D82A}">
                    <a16:rowId xmlns:a16="http://schemas.microsoft.com/office/drawing/2014/main" val="10000"/>
                  </a:ext>
                </a:extLst>
              </a:tr>
              <a:tr h="1299787">
                <a:tc>
                  <a:txBody>
                    <a:bodyPr/>
                    <a:lstStyle/>
                    <a:p>
                      <a:pPr>
                        <a:lnSpc>
                          <a:spcPct val="150000"/>
                        </a:lnSpc>
                        <a:spcAft>
                          <a:spcPts val="0"/>
                        </a:spcAft>
                      </a:pPr>
                      <a:endParaRPr lang="en-GB" sz="1100">
                        <a:effectLst/>
                        <a:latin typeface="Times New Roman" panose="02020603050405020304" pitchFamily="18" charset="0"/>
                        <a:ea typeface="Times New Roman" panose="02020603050405020304" pitchFamily="18" charset="0"/>
                      </a:endParaRPr>
                    </a:p>
                  </a:txBody>
                  <a:tcPr marL="60976" marR="60976" marT="0" marB="0" anchor="ctr"/>
                </a:tc>
                <a:tc>
                  <a:txBody>
                    <a:bodyPr/>
                    <a:lstStyle/>
                    <a:p>
                      <a:pPr>
                        <a:lnSpc>
                          <a:spcPct val="100000"/>
                        </a:lnSpc>
                        <a:spcAft>
                          <a:spcPts val="0"/>
                        </a:spcAft>
                      </a:pPr>
                      <a:r>
                        <a:rPr lang="en-GB" sz="1600" dirty="0" smtClean="0">
                          <a:effectLst/>
                        </a:rPr>
                        <a:t>Machine </a:t>
                      </a:r>
                      <a:r>
                        <a:rPr lang="en-GB" sz="1600" dirty="0">
                          <a:effectLst/>
                        </a:rPr>
                        <a:t>bases</a:t>
                      </a:r>
                      <a:endParaRPr lang="en-GB" sz="1600" dirty="0">
                        <a:solidFill>
                          <a:srgbClr val="000000"/>
                        </a:solidFill>
                        <a:effectLst/>
                        <a:latin typeface="Arial" panose="020B0604020202020204" pitchFamily="34" charset="0"/>
                        <a:ea typeface="Times New Roman" panose="02020603050405020304" pitchFamily="18" charset="0"/>
                      </a:endParaRPr>
                    </a:p>
                  </a:txBody>
                  <a:tcPr marL="60976" marR="60976" marT="0" marB="0" anchor="ctr"/>
                </a:tc>
                <a:tc rowSpan="3">
                  <a:txBody>
                    <a:bodyPr/>
                    <a:lstStyle/>
                    <a:p>
                      <a:pPr>
                        <a:spcAft>
                          <a:spcPts val="600"/>
                        </a:spcAft>
                      </a:pPr>
                      <a:endParaRPr lang="en-GB" sz="1000" dirty="0">
                        <a:solidFill>
                          <a:srgbClr val="000000"/>
                        </a:solidFill>
                        <a:effectLst/>
                        <a:latin typeface="Arial" panose="020B0604020202020204" pitchFamily="34" charset="0"/>
                        <a:ea typeface="Times New Roman" panose="02020603050405020304" pitchFamily="18" charset="0"/>
                      </a:endParaRPr>
                    </a:p>
                  </a:txBody>
                  <a:tcPr marL="60976" marR="60976" marT="0" marB="0" anchor="ctr"/>
                </a:tc>
                <a:tc>
                  <a:txBody>
                    <a:bodyPr/>
                    <a:lstStyle/>
                    <a:p>
                      <a:pPr>
                        <a:lnSpc>
                          <a:spcPct val="150000"/>
                        </a:lnSpc>
                        <a:spcAft>
                          <a:spcPts val="0"/>
                        </a:spcAft>
                      </a:pPr>
                      <a:r>
                        <a:rPr lang="en-GB" sz="1600" dirty="0">
                          <a:effectLst/>
                        </a:rPr>
                        <a:t>Bronze (non-ferrous)</a:t>
                      </a:r>
                      <a:endParaRPr lang="en-GB" sz="1600" dirty="0">
                        <a:solidFill>
                          <a:srgbClr val="000000"/>
                        </a:solidFill>
                        <a:effectLst/>
                        <a:latin typeface="Arial" panose="020B0604020202020204" pitchFamily="34" charset="0"/>
                        <a:ea typeface="Times New Roman" panose="02020603050405020304" pitchFamily="18" charset="0"/>
                      </a:endParaRPr>
                    </a:p>
                  </a:txBody>
                  <a:tcPr marL="60976" marR="60976" marT="0" marB="0" anchor="ctr"/>
                </a:tc>
                <a:tc>
                  <a:txBody>
                    <a:bodyPr/>
                    <a:lstStyle/>
                    <a:p>
                      <a:pPr marL="201930">
                        <a:spcAft>
                          <a:spcPts val="600"/>
                        </a:spcAft>
                      </a:pPr>
                      <a:endParaRPr lang="en-GB" sz="1000" dirty="0">
                        <a:solidFill>
                          <a:srgbClr val="000000"/>
                        </a:solidFill>
                        <a:effectLst/>
                        <a:latin typeface="Arial" panose="020B0604020202020204" pitchFamily="34" charset="0"/>
                        <a:ea typeface="Times New Roman" panose="02020603050405020304" pitchFamily="18" charset="0"/>
                      </a:endParaRPr>
                    </a:p>
                  </a:txBody>
                  <a:tcPr marL="60976" marR="60976" marT="0" marB="0"/>
                </a:tc>
                <a:extLst>
                  <a:ext uri="{0D108BD9-81ED-4DB2-BD59-A6C34878D82A}">
                    <a16:rowId xmlns:a16="http://schemas.microsoft.com/office/drawing/2014/main" val="10001"/>
                  </a:ext>
                </a:extLst>
              </a:tr>
              <a:tr h="1715713">
                <a:tc>
                  <a:txBody>
                    <a:bodyPr/>
                    <a:lstStyle/>
                    <a:p>
                      <a:pPr algn="ctr">
                        <a:lnSpc>
                          <a:spcPct val="150000"/>
                        </a:lnSpc>
                        <a:spcAft>
                          <a:spcPts val="0"/>
                        </a:spcAft>
                      </a:pPr>
                      <a:endParaRPr lang="en-GB" sz="1100">
                        <a:effectLst/>
                        <a:latin typeface="Times New Roman" panose="02020603050405020304" pitchFamily="18" charset="0"/>
                        <a:ea typeface="Times New Roman" panose="02020603050405020304" pitchFamily="18" charset="0"/>
                      </a:endParaRPr>
                    </a:p>
                  </a:txBody>
                  <a:tcPr marL="60976" marR="60976" marT="0" marB="0" anchor="ctr"/>
                </a:tc>
                <a:tc>
                  <a:txBody>
                    <a:bodyPr/>
                    <a:lstStyle/>
                    <a:p>
                      <a:pPr>
                        <a:lnSpc>
                          <a:spcPct val="100000"/>
                        </a:lnSpc>
                        <a:spcAft>
                          <a:spcPts val="0"/>
                        </a:spcAft>
                      </a:pPr>
                      <a:r>
                        <a:rPr lang="en-GB" sz="1600" dirty="0">
                          <a:effectLst/>
                        </a:rPr>
                        <a:t>Boat propellers</a:t>
                      </a:r>
                      <a:endParaRPr lang="en-GB" sz="1600" dirty="0">
                        <a:solidFill>
                          <a:srgbClr val="000000"/>
                        </a:solidFill>
                        <a:effectLst/>
                        <a:latin typeface="Arial" panose="020B0604020202020204" pitchFamily="34" charset="0"/>
                        <a:ea typeface="Times New Roman" panose="02020603050405020304" pitchFamily="18" charset="0"/>
                      </a:endParaRPr>
                    </a:p>
                  </a:txBody>
                  <a:tcPr marL="60976" marR="60976" marT="0" marB="0" anchor="ctr"/>
                </a:tc>
                <a:tc vMerge="1">
                  <a:txBody>
                    <a:bodyPr/>
                    <a:lstStyle/>
                    <a:p>
                      <a:endParaRPr lang="en-GB"/>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600" dirty="0" smtClean="0">
                          <a:effectLst/>
                        </a:rPr>
                        <a:t>Acrylonitrile-Butadiene-Styrene (ABS)</a:t>
                      </a:r>
                      <a:endParaRPr lang="en-GB" sz="1600" dirty="0">
                        <a:solidFill>
                          <a:srgbClr val="000000"/>
                        </a:solidFill>
                        <a:effectLst/>
                        <a:latin typeface="Arial" panose="020B0604020202020204" pitchFamily="34" charset="0"/>
                        <a:ea typeface="Times New Roman" panose="02020603050405020304" pitchFamily="18" charset="0"/>
                      </a:endParaRPr>
                    </a:p>
                  </a:txBody>
                  <a:tcPr marL="60976" marR="60976" marT="0" marB="0" anchor="ctr"/>
                </a:tc>
                <a:tc>
                  <a:txBody>
                    <a:bodyPr/>
                    <a:lstStyle/>
                    <a:p>
                      <a:pPr marL="201930">
                        <a:spcAft>
                          <a:spcPts val="600"/>
                        </a:spcAft>
                      </a:pPr>
                      <a:r>
                        <a:rPr lang="en-GB" sz="1000" dirty="0">
                          <a:effectLst/>
                        </a:rPr>
                        <a:t> </a:t>
                      </a:r>
                      <a:endParaRPr lang="en-GB" sz="1000" dirty="0">
                        <a:solidFill>
                          <a:srgbClr val="000000"/>
                        </a:solidFill>
                        <a:effectLst/>
                        <a:latin typeface="Arial" panose="020B0604020202020204" pitchFamily="34" charset="0"/>
                        <a:ea typeface="Times New Roman" panose="02020603050405020304" pitchFamily="18" charset="0"/>
                      </a:endParaRPr>
                    </a:p>
                  </a:txBody>
                  <a:tcPr marL="60976" marR="60976" marT="0" marB="0"/>
                </a:tc>
                <a:extLst>
                  <a:ext uri="{0D108BD9-81ED-4DB2-BD59-A6C34878D82A}">
                    <a16:rowId xmlns:a16="http://schemas.microsoft.com/office/drawing/2014/main" val="10002"/>
                  </a:ext>
                </a:extLst>
              </a:tr>
              <a:tr h="1410653">
                <a:tc>
                  <a:txBody>
                    <a:bodyPr/>
                    <a:lstStyle/>
                    <a:p>
                      <a:pPr algn="ctr">
                        <a:lnSpc>
                          <a:spcPct val="150000"/>
                        </a:lnSpc>
                        <a:spcAft>
                          <a:spcPts val="0"/>
                        </a:spcAft>
                      </a:pPr>
                      <a:endParaRPr lang="en-GB" sz="1100">
                        <a:effectLst/>
                        <a:latin typeface="Times New Roman" panose="02020603050405020304" pitchFamily="18" charset="0"/>
                        <a:ea typeface="Times New Roman" panose="02020603050405020304" pitchFamily="18" charset="0"/>
                      </a:endParaRPr>
                    </a:p>
                  </a:txBody>
                  <a:tcPr marL="60976" marR="60976" marT="0" marB="0" anchor="ctr"/>
                </a:tc>
                <a:tc>
                  <a:txBody>
                    <a:bodyPr/>
                    <a:lstStyle/>
                    <a:p>
                      <a:pPr>
                        <a:lnSpc>
                          <a:spcPct val="100000"/>
                        </a:lnSpc>
                        <a:spcAft>
                          <a:spcPts val="600"/>
                        </a:spcAft>
                      </a:pPr>
                      <a:r>
                        <a:rPr lang="en-GB" sz="1600" dirty="0">
                          <a:effectLst/>
                        </a:rPr>
                        <a:t>Telephone casing</a:t>
                      </a:r>
                      <a:endParaRPr lang="en-GB" sz="1600" dirty="0">
                        <a:solidFill>
                          <a:srgbClr val="000000"/>
                        </a:solidFill>
                        <a:effectLst/>
                        <a:latin typeface="Arial" panose="020B0604020202020204" pitchFamily="34" charset="0"/>
                        <a:ea typeface="Times New Roman" panose="02020603050405020304" pitchFamily="18" charset="0"/>
                      </a:endParaRPr>
                    </a:p>
                  </a:txBody>
                  <a:tcPr marL="60976" marR="60976" marT="0" marB="0" anchor="ctr"/>
                </a:tc>
                <a:tc vMerge="1">
                  <a:txBody>
                    <a:bodyPr/>
                    <a:lstStyle/>
                    <a:p>
                      <a:endParaRPr lang="en-GB"/>
                    </a:p>
                  </a:txBody>
                  <a:tcPr/>
                </a:tc>
                <a:tc>
                  <a:txBody>
                    <a:bodyPr/>
                    <a:lstStyle/>
                    <a:p>
                      <a:pPr>
                        <a:spcAft>
                          <a:spcPts val="600"/>
                        </a:spcAft>
                      </a:pPr>
                      <a:r>
                        <a:rPr lang="en-GB" sz="1600" dirty="0">
                          <a:effectLst/>
                        </a:rPr>
                        <a:t>Cast iron (ferrous)</a:t>
                      </a:r>
                      <a:endParaRPr lang="en-GB" sz="1600" dirty="0">
                        <a:solidFill>
                          <a:srgbClr val="000000"/>
                        </a:solidFill>
                        <a:effectLst/>
                        <a:latin typeface="Arial" panose="020B0604020202020204" pitchFamily="34" charset="0"/>
                        <a:ea typeface="Times New Roman" panose="02020603050405020304" pitchFamily="18" charset="0"/>
                      </a:endParaRPr>
                    </a:p>
                  </a:txBody>
                  <a:tcPr marL="60976" marR="60976" marT="0" marB="0" anchor="ctr"/>
                </a:tc>
                <a:tc>
                  <a:txBody>
                    <a:bodyPr/>
                    <a:lstStyle/>
                    <a:p>
                      <a:pPr marL="201930">
                        <a:spcAft>
                          <a:spcPts val="600"/>
                        </a:spcAft>
                      </a:pPr>
                      <a:r>
                        <a:rPr lang="en-GB" sz="1000" dirty="0" smtClean="0"/>
                        <a:t>• Easy to cast </a:t>
                      </a:r>
                    </a:p>
                    <a:p>
                      <a:pPr marL="201930">
                        <a:spcAft>
                          <a:spcPts val="600"/>
                        </a:spcAft>
                      </a:pPr>
                      <a:r>
                        <a:rPr lang="en-GB" sz="1000" dirty="0" smtClean="0"/>
                        <a:t>• Low melting point </a:t>
                      </a:r>
                    </a:p>
                    <a:p>
                      <a:pPr marL="201930">
                        <a:spcAft>
                          <a:spcPts val="600"/>
                        </a:spcAft>
                      </a:pPr>
                      <a:r>
                        <a:rPr lang="en-GB" sz="1000" dirty="0" smtClean="0"/>
                        <a:t>• Easy to machine </a:t>
                      </a:r>
                    </a:p>
                    <a:p>
                      <a:pPr marL="201930">
                        <a:spcAft>
                          <a:spcPts val="600"/>
                        </a:spcAft>
                      </a:pPr>
                      <a:r>
                        <a:rPr lang="en-GB" sz="1000" dirty="0" smtClean="0"/>
                        <a:t>• Resistant to deformation and wear resistant </a:t>
                      </a:r>
                    </a:p>
                    <a:p>
                      <a:pPr marL="201930">
                        <a:spcAft>
                          <a:spcPts val="600"/>
                        </a:spcAft>
                      </a:pPr>
                      <a:r>
                        <a:rPr lang="en-GB" sz="1000" dirty="0" smtClean="0"/>
                        <a:t>• Brittle – but good in compression </a:t>
                      </a:r>
                    </a:p>
                    <a:p>
                      <a:pPr marL="201930">
                        <a:spcAft>
                          <a:spcPts val="600"/>
                        </a:spcAft>
                      </a:pPr>
                      <a:r>
                        <a:rPr lang="en-GB" sz="1000" dirty="0" smtClean="0"/>
                        <a:t>• Ferrous so corrodes (rusts)</a:t>
                      </a:r>
                      <a:endParaRPr lang="en-GB" sz="1000" dirty="0">
                        <a:solidFill>
                          <a:srgbClr val="000000"/>
                        </a:solidFill>
                        <a:effectLst/>
                        <a:latin typeface="Arial" panose="020B0604020202020204" pitchFamily="34" charset="0"/>
                        <a:ea typeface="Times New Roman" panose="02020603050405020304" pitchFamily="18" charset="0"/>
                      </a:endParaRPr>
                    </a:p>
                  </a:txBody>
                  <a:tcPr marL="60976" marR="60976" marT="0" marB="0"/>
                </a:tc>
                <a:extLst>
                  <a:ext uri="{0D108BD9-81ED-4DB2-BD59-A6C34878D82A}">
                    <a16:rowId xmlns:a16="http://schemas.microsoft.com/office/drawing/2014/main" val="10003"/>
                  </a:ext>
                </a:extLst>
              </a:tr>
            </a:tbl>
          </a:graphicData>
        </a:graphic>
      </p:graphicFrame>
      <p:sp>
        <p:nvSpPr>
          <p:cNvPr id="5" name="AutoShape 4"/>
          <p:cNvSpPr>
            <a:spLocks noChangeShapeType="1"/>
          </p:cNvSpPr>
          <p:nvPr/>
        </p:nvSpPr>
        <p:spPr bwMode="auto">
          <a:xfrm>
            <a:off x="4864608" y="3145537"/>
            <a:ext cx="1627632" cy="2852927"/>
          </a:xfrm>
          <a:prstGeom prst="straightConnector1">
            <a:avLst/>
          </a:prstGeom>
          <a:noFill/>
          <a:ln w="317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0" name="Picture 11" descr="Telephone casing"/>
          <p:cNvPicPr>
            <a:picLocks noChangeAspect="1" noChangeArrowheads="1"/>
          </p:cNvPicPr>
          <p:nvPr/>
        </p:nvPicPr>
        <p:blipFill>
          <a:blip r:embed="rId3">
            <a:extLst>
              <a:ext uri="{28A0092B-C50C-407E-A947-70E740481C1C}">
                <a14:useLocalDpi xmlns:a14="http://schemas.microsoft.com/office/drawing/2010/main" val="0"/>
              </a:ext>
            </a:extLst>
          </a:blip>
          <a:srcRect l="13409" t="13741" r="14496" b="4662"/>
          <a:stretch>
            <a:fillRect/>
          </a:stretch>
        </p:blipFill>
        <p:spPr bwMode="auto">
          <a:xfrm>
            <a:off x="2341356" y="5482529"/>
            <a:ext cx="776748" cy="130357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12" descr="Boat propell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1356" y="3864504"/>
            <a:ext cx="1729324" cy="114640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06169" y="2499382"/>
            <a:ext cx="1291351" cy="1167362"/>
          </a:xfrm>
          <a:prstGeom prst="rect">
            <a:avLst/>
          </a:prstGeom>
        </p:spPr>
      </p:pic>
      <p:sp>
        <p:nvSpPr>
          <p:cNvPr id="11" name="Cloud 10"/>
          <p:cNvSpPr/>
          <p:nvPr/>
        </p:nvSpPr>
        <p:spPr>
          <a:xfrm>
            <a:off x="91440" y="2177631"/>
            <a:ext cx="2022650" cy="449749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Hint: You might need to research the materials on the internet</a:t>
            </a:r>
            <a:endParaRPr lang="en-GB" dirty="0"/>
          </a:p>
        </p:txBody>
      </p:sp>
    </p:spTree>
    <p:extLst>
      <p:ext uri="{BB962C8B-B14F-4D97-AF65-F5344CB8AC3E}">
        <p14:creationId xmlns:p14="http://schemas.microsoft.com/office/powerpoint/2010/main" val="1286660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blip>
          <a:stretch>
            <a:fillRect/>
          </a:stretch>
        </p:blipFill>
        <p:spPr>
          <a:xfrm>
            <a:off x="0" y="3823"/>
            <a:ext cx="12192000" cy="6958292"/>
          </a:xfrm>
          <a:prstGeom prst="rect">
            <a:avLst/>
          </a:prstGeom>
        </p:spPr>
      </p:pic>
      <p:graphicFrame>
        <p:nvGraphicFramePr>
          <p:cNvPr id="5" name="Content Placeholder 4"/>
          <p:cNvGraphicFramePr>
            <a:graphicFrameLocks noGrp="1"/>
          </p:cNvGraphicFramePr>
          <p:nvPr>
            <p:ph idx="1"/>
            <p:extLst/>
          </p:nvPr>
        </p:nvGraphicFramePr>
        <p:xfrm>
          <a:off x="137162" y="100584"/>
          <a:ext cx="11878054" cy="6757417"/>
        </p:xfrm>
        <a:graphic>
          <a:graphicData uri="http://schemas.openxmlformats.org/drawingml/2006/table">
            <a:tbl>
              <a:tblPr firstRow="1" firstCol="1" bandRow="1">
                <a:tableStyleId>{5C22544A-7EE6-4342-B048-85BDC9FD1C3A}</a:tableStyleId>
              </a:tblPr>
              <a:tblGrid>
                <a:gridCol w="2653082">
                  <a:extLst>
                    <a:ext uri="{9D8B030D-6E8A-4147-A177-3AD203B41FA5}">
                      <a16:colId xmlns:a16="http://schemas.microsoft.com/office/drawing/2014/main" val="20000"/>
                    </a:ext>
                  </a:extLst>
                </a:gridCol>
                <a:gridCol w="978380">
                  <a:extLst>
                    <a:ext uri="{9D8B030D-6E8A-4147-A177-3AD203B41FA5}">
                      <a16:colId xmlns:a16="http://schemas.microsoft.com/office/drawing/2014/main" val="20001"/>
                    </a:ext>
                  </a:extLst>
                </a:gridCol>
                <a:gridCol w="2124229">
                  <a:extLst>
                    <a:ext uri="{9D8B030D-6E8A-4147-A177-3AD203B41FA5}">
                      <a16:colId xmlns:a16="http://schemas.microsoft.com/office/drawing/2014/main" val="20002"/>
                    </a:ext>
                  </a:extLst>
                </a:gridCol>
                <a:gridCol w="1916123">
                  <a:extLst>
                    <a:ext uri="{9D8B030D-6E8A-4147-A177-3AD203B41FA5}">
                      <a16:colId xmlns:a16="http://schemas.microsoft.com/office/drawing/2014/main" val="20003"/>
                    </a:ext>
                  </a:extLst>
                </a:gridCol>
                <a:gridCol w="4206240">
                  <a:extLst>
                    <a:ext uri="{9D8B030D-6E8A-4147-A177-3AD203B41FA5}">
                      <a16:colId xmlns:a16="http://schemas.microsoft.com/office/drawing/2014/main" val="20004"/>
                    </a:ext>
                  </a:extLst>
                </a:gridCol>
              </a:tblGrid>
              <a:tr h="566938">
                <a:tc gridSpan="2">
                  <a:txBody>
                    <a:bodyPr/>
                    <a:lstStyle/>
                    <a:p>
                      <a:pPr>
                        <a:lnSpc>
                          <a:spcPct val="150000"/>
                        </a:lnSpc>
                        <a:spcAft>
                          <a:spcPts val="0"/>
                        </a:spcAft>
                      </a:pPr>
                      <a:r>
                        <a:rPr lang="en-GB" sz="1600" dirty="0">
                          <a:effectLst/>
                        </a:rPr>
                        <a:t>           Engineered Product</a:t>
                      </a:r>
                      <a:endParaRPr lang="en-GB" sz="1600" b="1" dirty="0">
                        <a:effectLst/>
                        <a:latin typeface="Arial" panose="020B0604020202020204" pitchFamily="34" charset="0"/>
                        <a:ea typeface="Calibri" panose="020F0502020204030204" pitchFamily="34" charset="0"/>
                        <a:cs typeface="Times New Roman" panose="02020603050405020304" pitchFamily="18" charset="0"/>
                      </a:endParaRPr>
                    </a:p>
                  </a:txBody>
                  <a:tcPr marL="62146" marR="62146" marT="0" marB="0" anchor="ctr"/>
                </a:tc>
                <a:tc hMerge="1">
                  <a:txBody>
                    <a:bodyPr/>
                    <a:lstStyle/>
                    <a:p>
                      <a:endParaRPr lang="en-GB"/>
                    </a:p>
                  </a:txBody>
                  <a:tcPr/>
                </a:tc>
                <a:tc>
                  <a:txBody>
                    <a:bodyPr/>
                    <a:lstStyle/>
                    <a:p>
                      <a:pPr>
                        <a:lnSpc>
                          <a:spcPct val="150000"/>
                        </a:lnSpc>
                        <a:spcAft>
                          <a:spcPts val="0"/>
                        </a:spcAft>
                      </a:pPr>
                      <a:r>
                        <a:rPr lang="en-GB" sz="1600">
                          <a:effectLst/>
                        </a:rPr>
                        <a:t>Match</a:t>
                      </a:r>
                      <a:endParaRPr lang="en-GB" sz="1600" b="1">
                        <a:effectLst/>
                        <a:latin typeface="Arial" panose="020B0604020202020204" pitchFamily="34" charset="0"/>
                        <a:ea typeface="Calibri" panose="020F0502020204030204" pitchFamily="34" charset="0"/>
                        <a:cs typeface="Times New Roman" panose="02020603050405020304" pitchFamily="18" charset="0"/>
                      </a:endParaRPr>
                    </a:p>
                  </a:txBody>
                  <a:tcPr marL="62146" marR="62146" marT="0" marB="0" anchor="ctr"/>
                </a:tc>
                <a:tc>
                  <a:txBody>
                    <a:bodyPr/>
                    <a:lstStyle/>
                    <a:p>
                      <a:pPr>
                        <a:lnSpc>
                          <a:spcPct val="150000"/>
                        </a:lnSpc>
                        <a:spcAft>
                          <a:spcPts val="0"/>
                        </a:spcAft>
                      </a:pPr>
                      <a:r>
                        <a:rPr lang="en-GB" sz="1600">
                          <a:effectLst/>
                        </a:rPr>
                        <a:t>Materials</a:t>
                      </a:r>
                      <a:endParaRPr lang="en-GB" sz="1600" b="1">
                        <a:effectLst/>
                        <a:latin typeface="Arial" panose="020B0604020202020204" pitchFamily="34" charset="0"/>
                        <a:ea typeface="Calibri" panose="020F0502020204030204" pitchFamily="34" charset="0"/>
                        <a:cs typeface="Times New Roman" panose="02020603050405020304" pitchFamily="18" charset="0"/>
                      </a:endParaRPr>
                    </a:p>
                  </a:txBody>
                  <a:tcPr marL="62146" marR="62146" marT="0" marB="0" anchor="ctr"/>
                </a:tc>
                <a:tc>
                  <a:txBody>
                    <a:bodyPr/>
                    <a:lstStyle/>
                    <a:p>
                      <a:pPr>
                        <a:lnSpc>
                          <a:spcPct val="150000"/>
                        </a:lnSpc>
                        <a:spcAft>
                          <a:spcPts val="0"/>
                        </a:spcAft>
                      </a:pPr>
                      <a:r>
                        <a:rPr lang="en-GB" sz="1600" dirty="0">
                          <a:effectLst/>
                        </a:rPr>
                        <a:t>Properties</a:t>
                      </a:r>
                      <a:endParaRPr lang="en-GB" sz="1600" b="1" dirty="0">
                        <a:effectLst/>
                        <a:latin typeface="Arial" panose="020B0604020202020204" pitchFamily="34" charset="0"/>
                        <a:ea typeface="Calibri" panose="020F0502020204030204" pitchFamily="34" charset="0"/>
                        <a:cs typeface="Times New Roman" panose="02020603050405020304" pitchFamily="18" charset="0"/>
                      </a:endParaRPr>
                    </a:p>
                  </a:txBody>
                  <a:tcPr marL="62146" marR="62146" marT="0" marB="0" anchor="ctr"/>
                </a:tc>
                <a:extLst>
                  <a:ext uri="{0D108BD9-81ED-4DB2-BD59-A6C34878D82A}">
                    <a16:rowId xmlns:a16="http://schemas.microsoft.com/office/drawing/2014/main" val="10000"/>
                  </a:ext>
                </a:extLst>
              </a:tr>
              <a:tr h="1408166">
                <a:tc>
                  <a:txBody>
                    <a:bodyPr/>
                    <a:lstStyle/>
                    <a:p>
                      <a:pPr>
                        <a:lnSpc>
                          <a:spcPct val="150000"/>
                        </a:lnSpc>
                        <a:spcAft>
                          <a:spcPts val="0"/>
                        </a:spcAft>
                      </a:pPr>
                      <a:endParaRPr lang="en-GB" sz="1100" dirty="0">
                        <a:effectLst/>
                        <a:latin typeface="Times New Roman" panose="02020603050405020304" pitchFamily="18" charset="0"/>
                        <a:ea typeface="Times New Roman" panose="02020603050405020304" pitchFamily="18" charset="0"/>
                      </a:endParaRPr>
                    </a:p>
                  </a:txBody>
                  <a:tcPr marL="62146" marR="62146" marT="0" marB="0" anchor="ctr"/>
                </a:tc>
                <a:tc>
                  <a:txBody>
                    <a:bodyPr/>
                    <a:lstStyle/>
                    <a:p>
                      <a:pPr>
                        <a:lnSpc>
                          <a:spcPct val="100000"/>
                        </a:lnSpc>
                        <a:spcAft>
                          <a:spcPts val="0"/>
                        </a:spcAft>
                      </a:pPr>
                      <a:r>
                        <a:rPr lang="en-GB" sz="1600" dirty="0" smtClean="0">
                          <a:effectLst/>
                        </a:rPr>
                        <a:t>Heat resistant pan handles</a:t>
                      </a:r>
                      <a:endParaRPr lang="en-GB" sz="1600" dirty="0">
                        <a:solidFill>
                          <a:srgbClr val="000000"/>
                        </a:solidFill>
                        <a:effectLst/>
                        <a:latin typeface="Arial" panose="020B0604020202020204" pitchFamily="34" charset="0"/>
                        <a:ea typeface="Times New Roman" panose="02020603050405020304" pitchFamily="18" charset="0"/>
                      </a:endParaRPr>
                    </a:p>
                  </a:txBody>
                  <a:tcPr marL="62146" marR="62146" marT="0" marB="0" anchor="ctr"/>
                </a:tc>
                <a:tc rowSpan="4">
                  <a:txBody>
                    <a:bodyPr/>
                    <a:lstStyle/>
                    <a:p>
                      <a:pPr>
                        <a:spcAft>
                          <a:spcPts val="600"/>
                        </a:spcAft>
                      </a:pPr>
                      <a:r>
                        <a:rPr lang="en-GB" sz="1600" dirty="0">
                          <a:effectLst/>
                        </a:rPr>
                        <a:t> </a:t>
                      </a:r>
                    </a:p>
                    <a:p>
                      <a:pPr>
                        <a:spcAft>
                          <a:spcPts val="600"/>
                        </a:spcAft>
                      </a:pPr>
                      <a:r>
                        <a:rPr lang="en-GB" sz="1600" dirty="0">
                          <a:effectLst/>
                        </a:rPr>
                        <a:t> </a:t>
                      </a:r>
                      <a:endParaRPr lang="en-GB" sz="1600" dirty="0">
                        <a:solidFill>
                          <a:srgbClr val="000000"/>
                        </a:solidFill>
                        <a:effectLst/>
                        <a:latin typeface="Arial" panose="020B0604020202020204" pitchFamily="34" charset="0"/>
                        <a:ea typeface="Times New Roman" panose="02020603050405020304" pitchFamily="18" charset="0"/>
                      </a:endParaRPr>
                    </a:p>
                  </a:txBody>
                  <a:tcPr marL="62146" marR="62146" marT="0" marB="0" anchor="ct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600" dirty="0" smtClean="0">
                          <a:effectLst/>
                        </a:rPr>
                        <a:t>Shape Memory Alloy (SMA)</a:t>
                      </a:r>
                      <a:endParaRPr lang="en-GB" sz="1600" dirty="0" smtClean="0">
                        <a:solidFill>
                          <a:srgbClr val="000000"/>
                        </a:solidFill>
                        <a:effectLst/>
                        <a:latin typeface="Arial" panose="020B0604020202020204" pitchFamily="34" charset="0"/>
                        <a:ea typeface="Times New Roman" panose="02020603050405020304" pitchFamily="18" charset="0"/>
                      </a:endParaRPr>
                    </a:p>
                    <a:p>
                      <a:pPr>
                        <a:lnSpc>
                          <a:spcPct val="150000"/>
                        </a:lnSpc>
                        <a:spcAft>
                          <a:spcPts val="0"/>
                        </a:spcAft>
                      </a:pPr>
                      <a:endParaRPr lang="en-GB" sz="1600" dirty="0">
                        <a:solidFill>
                          <a:srgbClr val="000000"/>
                        </a:solidFill>
                        <a:effectLst/>
                        <a:latin typeface="Arial" panose="020B0604020202020204" pitchFamily="34" charset="0"/>
                        <a:ea typeface="Times New Roman" panose="02020603050405020304" pitchFamily="18" charset="0"/>
                      </a:endParaRPr>
                    </a:p>
                  </a:txBody>
                  <a:tcPr marL="62146" marR="62146" marT="0" marB="0" anchor="ctr"/>
                </a:tc>
                <a:tc>
                  <a:txBody>
                    <a:bodyPr/>
                    <a:lstStyle/>
                    <a:p>
                      <a:pPr marL="201930">
                        <a:spcAft>
                          <a:spcPts val="600"/>
                        </a:spcAft>
                      </a:pPr>
                      <a:endParaRPr lang="en-GB" sz="1000" dirty="0">
                        <a:solidFill>
                          <a:srgbClr val="000000"/>
                        </a:solidFill>
                        <a:effectLst/>
                        <a:latin typeface="Arial" panose="020B0604020202020204" pitchFamily="34" charset="0"/>
                        <a:ea typeface="Times New Roman" panose="02020603050405020304" pitchFamily="18" charset="0"/>
                      </a:endParaRPr>
                    </a:p>
                  </a:txBody>
                  <a:tcPr marL="62146" marR="62146" marT="0" marB="0"/>
                </a:tc>
                <a:extLst>
                  <a:ext uri="{0D108BD9-81ED-4DB2-BD59-A6C34878D82A}">
                    <a16:rowId xmlns:a16="http://schemas.microsoft.com/office/drawing/2014/main" val="10001"/>
                  </a:ext>
                </a:extLst>
              </a:tr>
              <a:tr h="1527048">
                <a:tc>
                  <a:txBody>
                    <a:bodyPr/>
                    <a:lstStyle/>
                    <a:p>
                      <a:endParaRPr lang="en-GB" dirty="0"/>
                    </a:p>
                  </a:txBody>
                  <a:tcPr marL="62146" marR="62146" marT="0" marB="0" anchor="ctr"/>
                </a:tc>
                <a:tc>
                  <a:txBody>
                    <a:bodyPr/>
                    <a:lstStyle/>
                    <a:p>
                      <a:pPr>
                        <a:lnSpc>
                          <a:spcPct val="150000"/>
                        </a:lnSpc>
                        <a:spcAft>
                          <a:spcPts val="0"/>
                        </a:spcAft>
                      </a:pPr>
                      <a:r>
                        <a:rPr lang="en-GB" sz="1600" dirty="0">
                          <a:effectLst/>
                        </a:rPr>
                        <a:t>Cutting tool tips</a:t>
                      </a:r>
                      <a:endParaRPr lang="en-GB" sz="1600" dirty="0">
                        <a:solidFill>
                          <a:srgbClr val="000000"/>
                        </a:solidFill>
                        <a:effectLst/>
                        <a:latin typeface="Arial" panose="020B0604020202020204" pitchFamily="34" charset="0"/>
                        <a:ea typeface="Times New Roman" panose="02020603050405020304" pitchFamily="18" charset="0"/>
                      </a:endParaRPr>
                    </a:p>
                  </a:txBody>
                  <a:tcPr marL="62146" marR="62146" marT="0" marB="0" anchor="ctr"/>
                </a:tc>
                <a:tc vMerge="1">
                  <a:txBody>
                    <a:bodyPr/>
                    <a:lstStyle/>
                    <a:p>
                      <a:endParaRPr lang="en-GB"/>
                    </a:p>
                  </a:txBody>
                  <a:tcPr/>
                </a:tc>
                <a:tc>
                  <a:txBody>
                    <a:bodyPr/>
                    <a:lstStyle/>
                    <a:p>
                      <a:pPr>
                        <a:lnSpc>
                          <a:spcPct val="150000"/>
                        </a:lnSpc>
                        <a:spcAft>
                          <a:spcPts val="0"/>
                        </a:spcAft>
                      </a:pPr>
                      <a:r>
                        <a:rPr lang="en-GB" sz="1600" dirty="0" smtClean="0">
                          <a:effectLst/>
                        </a:rPr>
                        <a:t>Phenol-formaldehyde</a:t>
                      </a:r>
                      <a:endParaRPr lang="en-GB" sz="1600" dirty="0">
                        <a:solidFill>
                          <a:srgbClr val="000000"/>
                        </a:solidFill>
                        <a:effectLst/>
                        <a:latin typeface="Arial" panose="020B0604020202020204" pitchFamily="34" charset="0"/>
                        <a:ea typeface="Times New Roman" panose="02020603050405020304" pitchFamily="18" charset="0"/>
                      </a:endParaRPr>
                    </a:p>
                  </a:txBody>
                  <a:tcPr marL="62146" marR="62146" marT="0" marB="0" anchor="ctr"/>
                </a:tc>
                <a:tc>
                  <a:txBody>
                    <a:bodyPr/>
                    <a:lstStyle/>
                    <a:p>
                      <a:pPr marL="201930">
                        <a:spcAft>
                          <a:spcPts val="600"/>
                        </a:spcAft>
                      </a:pPr>
                      <a:r>
                        <a:rPr lang="en-GB" sz="1000" dirty="0">
                          <a:effectLst/>
                        </a:rPr>
                        <a:t> </a:t>
                      </a:r>
                      <a:endParaRPr lang="en-GB" sz="1000" dirty="0">
                        <a:solidFill>
                          <a:srgbClr val="000000"/>
                        </a:solidFill>
                        <a:effectLst/>
                        <a:latin typeface="Arial" panose="020B0604020202020204" pitchFamily="34" charset="0"/>
                        <a:ea typeface="Times New Roman" panose="02020603050405020304" pitchFamily="18" charset="0"/>
                      </a:endParaRPr>
                    </a:p>
                  </a:txBody>
                  <a:tcPr marL="62146" marR="62146" marT="0" marB="0"/>
                </a:tc>
                <a:extLst>
                  <a:ext uri="{0D108BD9-81ED-4DB2-BD59-A6C34878D82A}">
                    <a16:rowId xmlns:a16="http://schemas.microsoft.com/office/drawing/2014/main" val="10002"/>
                  </a:ext>
                </a:extLst>
              </a:tr>
              <a:tr h="1600200">
                <a:tc>
                  <a:txBody>
                    <a:bodyPr/>
                    <a:lstStyle/>
                    <a:p>
                      <a:endParaRPr lang="en-GB" dirty="0"/>
                    </a:p>
                  </a:txBody>
                  <a:tcPr marL="62146" marR="62146" marT="0" marB="0" anchor="ctr"/>
                </a:tc>
                <a:tc>
                  <a:txBody>
                    <a:bodyPr/>
                    <a:lstStyle/>
                    <a:p>
                      <a:pPr>
                        <a:lnSpc>
                          <a:spcPct val="150000"/>
                        </a:lnSpc>
                        <a:spcAft>
                          <a:spcPts val="0"/>
                        </a:spcAft>
                      </a:pPr>
                      <a:r>
                        <a:rPr lang="en-GB" sz="1600" dirty="0">
                          <a:effectLst/>
                        </a:rPr>
                        <a:t>Bicycle frames</a:t>
                      </a:r>
                      <a:endParaRPr lang="en-GB" sz="1600" dirty="0">
                        <a:solidFill>
                          <a:srgbClr val="000000"/>
                        </a:solidFill>
                        <a:effectLst/>
                        <a:latin typeface="Arial" panose="020B0604020202020204" pitchFamily="34" charset="0"/>
                        <a:ea typeface="Times New Roman" panose="02020603050405020304" pitchFamily="18" charset="0"/>
                      </a:endParaRPr>
                    </a:p>
                  </a:txBody>
                  <a:tcPr marL="62146" marR="62146" marT="0" marB="0" anchor="ctr"/>
                </a:tc>
                <a:tc vMerge="1">
                  <a:txBody>
                    <a:bodyPr/>
                    <a:lstStyle/>
                    <a:p>
                      <a:endParaRPr lang="en-GB"/>
                    </a:p>
                  </a:txBody>
                  <a:tcPr/>
                </a:tc>
                <a:tc>
                  <a:txBody>
                    <a:bodyPr/>
                    <a:lstStyle/>
                    <a:p>
                      <a:pPr>
                        <a:lnSpc>
                          <a:spcPct val="150000"/>
                        </a:lnSpc>
                        <a:spcAft>
                          <a:spcPts val="0"/>
                        </a:spcAft>
                      </a:pPr>
                      <a:r>
                        <a:rPr lang="en-GB" sz="1600" dirty="0">
                          <a:effectLst/>
                        </a:rPr>
                        <a:t>Tungsten carbide</a:t>
                      </a:r>
                      <a:endParaRPr lang="en-GB" sz="1600" dirty="0">
                        <a:solidFill>
                          <a:srgbClr val="000000"/>
                        </a:solidFill>
                        <a:effectLst/>
                        <a:latin typeface="Arial" panose="020B0604020202020204" pitchFamily="34" charset="0"/>
                        <a:ea typeface="Times New Roman" panose="02020603050405020304" pitchFamily="18" charset="0"/>
                      </a:endParaRPr>
                    </a:p>
                  </a:txBody>
                  <a:tcPr marL="62146" marR="62146" marT="0" marB="0" anchor="ctr"/>
                </a:tc>
                <a:tc>
                  <a:txBody>
                    <a:bodyPr/>
                    <a:lstStyle/>
                    <a:p>
                      <a:pPr>
                        <a:spcAft>
                          <a:spcPts val="600"/>
                        </a:spcAft>
                      </a:pPr>
                      <a:r>
                        <a:rPr lang="en-GB" sz="1000" dirty="0">
                          <a:effectLst/>
                        </a:rPr>
                        <a:t> </a:t>
                      </a:r>
                      <a:endParaRPr lang="en-GB" sz="1000" dirty="0">
                        <a:solidFill>
                          <a:srgbClr val="000000"/>
                        </a:solidFill>
                        <a:effectLst/>
                        <a:latin typeface="Arial" panose="020B0604020202020204" pitchFamily="34" charset="0"/>
                        <a:ea typeface="Times New Roman" panose="02020603050405020304" pitchFamily="18" charset="0"/>
                      </a:endParaRPr>
                    </a:p>
                  </a:txBody>
                  <a:tcPr marL="62146" marR="62146" marT="0" marB="0"/>
                </a:tc>
                <a:extLst>
                  <a:ext uri="{0D108BD9-81ED-4DB2-BD59-A6C34878D82A}">
                    <a16:rowId xmlns:a16="http://schemas.microsoft.com/office/drawing/2014/main" val="10003"/>
                  </a:ext>
                </a:extLst>
              </a:tr>
              <a:tr h="1655065">
                <a:tc>
                  <a:txBody>
                    <a:bodyPr/>
                    <a:lstStyle/>
                    <a:p>
                      <a:endParaRPr lang="en-GB" dirty="0"/>
                    </a:p>
                  </a:txBody>
                  <a:tcPr marL="62146" marR="62146" marT="0" marB="0" anchor="ctr"/>
                </a:tc>
                <a:tc>
                  <a:txBody>
                    <a:bodyPr/>
                    <a:lstStyle/>
                    <a:p>
                      <a:pPr>
                        <a:lnSpc>
                          <a:spcPct val="150000"/>
                        </a:lnSpc>
                        <a:spcAft>
                          <a:spcPts val="0"/>
                        </a:spcAft>
                      </a:pPr>
                      <a:r>
                        <a:rPr lang="en-GB" sz="1600" dirty="0">
                          <a:effectLst/>
                        </a:rPr>
                        <a:t>Dental brace</a:t>
                      </a:r>
                      <a:endParaRPr lang="en-GB" sz="1600" dirty="0">
                        <a:solidFill>
                          <a:srgbClr val="000000"/>
                        </a:solidFill>
                        <a:effectLst/>
                        <a:latin typeface="Arial" panose="020B0604020202020204" pitchFamily="34" charset="0"/>
                        <a:ea typeface="Times New Roman" panose="02020603050405020304" pitchFamily="18" charset="0"/>
                      </a:endParaRPr>
                    </a:p>
                  </a:txBody>
                  <a:tcPr marL="62146" marR="62146" marT="0" marB="0" anchor="ctr"/>
                </a:tc>
                <a:tc vMerge="1">
                  <a:txBody>
                    <a:bodyPr/>
                    <a:lstStyle/>
                    <a:p>
                      <a:endParaRPr lang="en-GB"/>
                    </a:p>
                  </a:txBody>
                  <a:tcPr/>
                </a:tc>
                <a:tc>
                  <a:txBody>
                    <a:bodyPr/>
                    <a:lstStyle/>
                    <a:p>
                      <a:pPr>
                        <a:lnSpc>
                          <a:spcPct val="150000"/>
                        </a:lnSpc>
                        <a:spcAft>
                          <a:spcPts val="0"/>
                        </a:spcAft>
                      </a:pPr>
                      <a:r>
                        <a:rPr lang="en-GB" sz="1600" dirty="0">
                          <a:effectLst/>
                        </a:rPr>
                        <a:t>Carbon fibre</a:t>
                      </a:r>
                      <a:endParaRPr lang="en-GB" sz="1600" dirty="0">
                        <a:solidFill>
                          <a:srgbClr val="000000"/>
                        </a:solidFill>
                        <a:effectLst/>
                        <a:latin typeface="Arial" panose="020B0604020202020204" pitchFamily="34" charset="0"/>
                        <a:ea typeface="Times New Roman" panose="02020603050405020304" pitchFamily="18" charset="0"/>
                      </a:endParaRPr>
                    </a:p>
                  </a:txBody>
                  <a:tcPr marL="62146" marR="62146" marT="0" marB="0" anchor="ctr"/>
                </a:tc>
                <a:tc>
                  <a:txBody>
                    <a:bodyPr/>
                    <a:lstStyle/>
                    <a:p>
                      <a:pPr marL="201930">
                        <a:spcAft>
                          <a:spcPts val="600"/>
                        </a:spcAft>
                      </a:pPr>
                      <a:r>
                        <a:rPr lang="en-GB" sz="1000" dirty="0">
                          <a:effectLst/>
                        </a:rPr>
                        <a:t> </a:t>
                      </a:r>
                      <a:endParaRPr lang="en-GB" sz="1000" dirty="0">
                        <a:solidFill>
                          <a:srgbClr val="000000"/>
                        </a:solidFill>
                        <a:effectLst/>
                        <a:latin typeface="Arial" panose="020B0604020202020204" pitchFamily="34" charset="0"/>
                        <a:ea typeface="Times New Roman" panose="02020603050405020304" pitchFamily="18" charset="0"/>
                      </a:endParaRPr>
                    </a:p>
                  </a:txBody>
                  <a:tcPr marL="62146" marR="62146" marT="0" marB="0"/>
                </a:tc>
                <a:extLst>
                  <a:ext uri="{0D108BD9-81ED-4DB2-BD59-A6C34878D82A}">
                    <a16:rowId xmlns:a16="http://schemas.microsoft.com/office/drawing/2014/main" val="10004"/>
                  </a:ext>
                </a:extLst>
              </a:tr>
            </a:tbl>
          </a:graphicData>
        </a:graphic>
      </p:graphicFrame>
      <p:pic>
        <p:nvPicPr>
          <p:cNvPr id="3075" name="Picture 3" descr="Cutting tool tip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4854" y="2210785"/>
            <a:ext cx="1605692" cy="1278606"/>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Bicycle fram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4887" y="3706784"/>
            <a:ext cx="2231379" cy="1423000"/>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 descr="Dental brac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4886" y="5289995"/>
            <a:ext cx="2141697" cy="143379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Heat resistant pan handl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4854" y="754073"/>
            <a:ext cx="1605692" cy="1239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0025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blip>
          <a:stretch>
            <a:fillRect/>
          </a:stretch>
        </p:blipFill>
        <p:spPr>
          <a:xfrm>
            <a:off x="0" y="3823"/>
            <a:ext cx="12192000" cy="6958292"/>
          </a:xfrm>
          <a:prstGeom prst="rect">
            <a:avLst/>
          </a:prstGeom>
        </p:spPr>
      </p:pic>
      <p:sp>
        <p:nvSpPr>
          <p:cNvPr id="2" name="Title 1"/>
          <p:cNvSpPr>
            <a:spLocks noGrp="1"/>
          </p:cNvSpPr>
          <p:nvPr>
            <p:ph type="title"/>
          </p:nvPr>
        </p:nvSpPr>
        <p:spPr/>
        <p:txBody>
          <a:bodyPr/>
          <a:lstStyle/>
          <a:p>
            <a:r>
              <a:rPr lang="en-GB" dirty="0" smtClean="0"/>
              <a:t>Extension Activity</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Pick a piece of sporting equipment.  It might be used in a sport you take part in or something new to you.  </a:t>
            </a:r>
          </a:p>
          <a:p>
            <a:pPr marL="0" indent="0">
              <a:buNone/>
            </a:pPr>
            <a:r>
              <a:rPr lang="en-GB" dirty="0" smtClean="0"/>
              <a:t>You need to research the material it is made from and write down what this is (it may be made up from more than one material).</a:t>
            </a:r>
          </a:p>
          <a:p>
            <a:pPr marL="0" indent="0">
              <a:buNone/>
            </a:pPr>
            <a:r>
              <a:rPr lang="en-GB" dirty="0" smtClean="0"/>
              <a:t>You then need to write about why that material was chosen.  What makes it suitable for the use you have chosen?  What techniques were used to shape it into the correct form?  What happens if it breaks?</a:t>
            </a:r>
          </a:p>
          <a:p>
            <a:pPr marL="0" indent="0">
              <a:buNone/>
            </a:pPr>
            <a:endParaRPr lang="en-GB" dirty="0"/>
          </a:p>
          <a:p>
            <a:pPr marL="0" indent="0">
              <a:buNone/>
            </a:pPr>
            <a:r>
              <a:rPr lang="en-GB" dirty="0" smtClean="0"/>
              <a:t>You should write your answer in full sentences to fully explain why the material has been chosen.</a:t>
            </a:r>
            <a:endParaRPr lang="en-GB" dirty="0"/>
          </a:p>
        </p:txBody>
      </p:sp>
    </p:spTree>
    <p:extLst>
      <p:ext uri="{BB962C8B-B14F-4D97-AF65-F5344CB8AC3E}">
        <p14:creationId xmlns:p14="http://schemas.microsoft.com/office/powerpoint/2010/main" val="2357586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lum bright="70000" contrast="-70000"/>
          </a:blip>
          <a:stretch>
            <a:fillRect/>
          </a:stretch>
        </p:blipFill>
        <p:spPr>
          <a:xfrm>
            <a:off x="0" y="3823"/>
            <a:ext cx="12192000" cy="6958292"/>
          </a:xfrm>
          <a:prstGeom prst="rect">
            <a:avLst/>
          </a:prstGeom>
        </p:spPr>
      </p:pic>
      <p:sp>
        <p:nvSpPr>
          <p:cNvPr id="16" name="Rectangle 15"/>
          <p:cNvSpPr/>
          <p:nvPr/>
        </p:nvSpPr>
        <p:spPr>
          <a:xfrm>
            <a:off x="6590923" y="4282289"/>
            <a:ext cx="5413972" cy="248065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entury Gothic" panose="020B0502020202020204" pitchFamily="34" charset="0"/>
            </a:endParaRPr>
          </a:p>
        </p:txBody>
      </p:sp>
      <p:sp>
        <p:nvSpPr>
          <p:cNvPr id="15" name="Rectangle 14"/>
          <p:cNvSpPr/>
          <p:nvPr/>
        </p:nvSpPr>
        <p:spPr>
          <a:xfrm>
            <a:off x="6554709" y="3018373"/>
            <a:ext cx="4834550" cy="11603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entury Gothic" panose="020B0502020202020204" pitchFamily="34" charset="0"/>
            </a:endParaRPr>
          </a:p>
        </p:txBody>
      </p:sp>
      <p:sp>
        <p:nvSpPr>
          <p:cNvPr id="14" name="Rectangle 13"/>
          <p:cNvSpPr/>
          <p:nvPr/>
        </p:nvSpPr>
        <p:spPr>
          <a:xfrm>
            <a:off x="6554709" y="1720503"/>
            <a:ext cx="4834550" cy="12660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entury Gothic" panose="020B0502020202020204" pitchFamily="34" charset="0"/>
            </a:endParaRPr>
          </a:p>
        </p:txBody>
      </p:sp>
      <p:sp>
        <p:nvSpPr>
          <p:cNvPr id="13" name="Rectangle 12"/>
          <p:cNvSpPr/>
          <p:nvPr/>
        </p:nvSpPr>
        <p:spPr>
          <a:xfrm>
            <a:off x="380247" y="5776111"/>
            <a:ext cx="6120142" cy="98682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entury Gothic" panose="020B0502020202020204" pitchFamily="34" charset="0"/>
            </a:endParaRPr>
          </a:p>
        </p:txBody>
      </p:sp>
      <p:sp>
        <p:nvSpPr>
          <p:cNvPr id="12" name="Rectangle 11"/>
          <p:cNvSpPr/>
          <p:nvPr/>
        </p:nvSpPr>
        <p:spPr>
          <a:xfrm>
            <a:off x="380246" y="3784349"/>
            <a:ext cx="6120142" cy="191933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entury Gothic" panose="020B0502020202020204" pitchFamily="34" charset="0"/>
            </a:endParaRPr>
          </a:p>
        </p:txBody>
      </p:sp>
      <p:sp>
        <p:nvSpPr>
          <p:cNvPr id="11" name="Rectangle 10"/>
          <p:cNvSpPr/>
          <p:nvPr/>
        </p:nvSpPr>
        <p:spPr>
          <a:xfrm>
            <a:off x="380246" y="1928389"/>
            <a:ext cx="6120142" cy="1539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entury Gothic" panose="020B0502020202020204" pitchFamily="34" charset="0"/>
            </a:endParaRPr>
          </a:p>
        </p:txBody>
      </p:sp>
      <p:sp>
        <p:nvSpPr>
          <p:cNvPr id="10" name="Rectangle 9"/>
          <p:cNvSpPr/>
          <p:nvPr/>
        </p:nvSpPr>
        <p:spPr>
          <a:xfrm>
            <a:off x="380245" y="977774"/>
            <a:ext cx="6110995" cy="839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entury Gothic" panose="020B0502020202020204" pitchFamily="34" charset="0"/>
            </a:endParaRPr>
          </a:p>
        </p:txBody>
      </p:sp>
      <p:pic>
        <p:nvPicPr>
          <p:cNvPr id="4" name="Picture 3"/>
          <p:cNvPicPr>
            <a:picLocks noChangeAspect="1"/>
          </p:cNvPicPr>
          <p:nvPr/>
        </p:nvPicPr>
        <p:blipFill>
          <a:blip r:embed="rId3"/>
          <a:stretch>
            <a:fillRect/>
          </a:stretch>
        </p:blipFill>
        <p:spPr>
          <a:xfrm>
            <a:off x="8718582" y="86714"/>
            <a:ext cx="3409950" cy="1343025"/>
          </a:xfrm>
          <a:prstGeom prst="rect">
            <a:avLst/>
          </a:prstGeom>
        </p:spPr>
      </p:pic>
      <p:sp>
        <p:nvSpPr>
          <p:cNvPr id="5" name="TextBox 4"/>
          <p:cNvSpPr txBox="1"/>
          <p:nvPr/>
        </p:nvSpPr>
        <p:spPr>
          <a:xfrm>
            <a:off x="8476034" y="1348965"/>
            <a:ext cx="3736063" cy="830997"/>
          </a:xfrm>
          <a:prstGeom prst="rect">
            <a:avLst/>
          </a:prstGeom>
          <a:noFill/>
        </p:spPr>
        <p:txBody>
          <a:bodyPr wrap="square" rtlCol="0">
            <a:spAutoFit/>
          </a:bodyPr>
          <a:lstStyle/>
          <a:p>
            <a:pPr algn="ctr" fontAlgn="base"/>
            <a:r>
              <a:rPr lang="en-GB" sz="1200" b="1" i="1" dirty="0">
                <a:latin typeface="Century Gothic" panose="020B0502020202020204" pitchFamily="34" charset="0"/>
              </a:rPr>
              <a:t>"Transforming lives through learning"</a:t>
            </a:r>
            <a:endParaRPr lang="en-GB" sz="1200" dirty="0">
              <a:latin typeface="Century Gothic" panose="020B0502020202020204" pitchFamily="34" charset="0"/>
            </a:endParaRPr>
          </a:p>
          <a:p>
            <a:r>
              <a:rPr lang="en-GB" dirty="0">
                <a:latin typeface="Century Gothic" panose="020B0502020202020204" pitchFamily="34" charset="0"/>
              </a:rPr>
              <a:t/>
            </a:r>
            <a:br>
              <a:rPr lang="en-GB" dirty="0">
                <a:latin typeface="Century Gothic" panose="020B0502020202020204" pitchFamily="34" charset="0"/>
              </a:rPr>
            </a:br>
            <a:endParaRPr lang="en-GB" dirty="0">
              <a:latin typeface="Century Gothic" panose="020B0502020202020204" pitchFamily="34" charset="0"/>
            </a:endParaRPr>
          </a:p>
        </p:txBody>
      </p:sp>
      <p:sp>
        <p:nvSpPr>
          <p:cNvPr id="6" name="TextBox 5"/>
          <p:cNvSpPr txBox="1"/>
          <p:nvPr/>
        </p:nvSpPr>
        <p:spPr>
          <a:xfrm>
            <a:off x="378257" y="213013"/>
            <a:ext cx="6158345" cy="6771084"/>
          </a:xfrm>
          <a:prstGeom prst="rect">
            <a:avLst/>
          </a:prstGeom>
          <a:noFill/>
        </p:spPr>
        <p:txBody>
          <a:bodyPr wrap="square" rtlCol="0">
            <a:spAutoFit/>
          </a:bodyPr>
          <a:lstStyle/>
          <a:p>
            <a:r>
              <a:rPr lang="en-GB" sz="2400" i="1" dirty="0">
                <a:latin typeface="Century Gothic" panose="020B0502020202020204" pitchFamily="34" charset="0"/>
              </a:rPr>
              <a:t>KS4 Transition – Year 9 to Year 10</a:t>
            </a:r>
          </a:p>
          <a:p>
            <a:endParaRPr lang="en-GB" sz="800" dirty="0">
              <a:latin typeface="Century Gothic" panose="020B0502020202020204" pitchFamily="34" charset="0"/>
            </a:endParaRPr>
          </a:p>
          <a:p>
            <a:endParaRPr lang="en-GB" sz="1600" b="1" dirty="0">
              <a:latin typeface="Century Gothic" panose="020B0502020202020204" pitchFamily="34" charset="0"/>
            </a:endParaRPr>
          </a:p>
          <a:p>
            <a:r>
              <a:rPr lang="en-GB" b="1" dirty="0">
                <a:latin typeface="Century Gothic" panose="020B0502020202020204" pitchFamily="34" charset="0"/>
              </a:rPr>
              <a:t>Subject: </a:t>
            </a:r>
            <a:r>
              <a:rPr lang="en-GB" b="1" dirty="0" smtClean="0">
                <a:latin typeface="Century Gothic" panose="020B0502020202020204" pitchFamily="34" charset="0"/>
              </a:rPr>
              <a:t>	</a:t>
            </a:r>
            <a:r>
              <a:rPr lang="en-GB" sz="2000" b="1" dirty="0" smtClean="0">
                <a:latin typeface="Century Gothic" panose="020B0502020202020204" pitchFamily="34" charset="0"/>
              </a:rPr>
              <a:t>Systems </a:t>
            </a:r>
            <a:r>
              <a:rPr lang="en-GB" sz="2000" b="1" dirty="0">
                <a:latin typeface="Century Gothic" panose="020B0502020202020204" pitchFamily="34" charset="0"/>
              </a:rPr>
              <a:t>&amp; Control</a:t>
            </a:r>
          </a:p>
          <a:p>
            <a:r>
              <a:rPr lang="en-GB" b="1" dirty="0">
                <a:latin typeface="Century Gothic" panose="020B0502020202020204" pitchFamily="34" charset="0"/>
              </a:rPr>
              <a:t>Contact: </a:t>
            </a:r>
            <a:r>
              <a:rPr lang="en-GB" b="1" dirty="0" smtClean="0">
                <a:latin typeface="Century Gothic" panose="020B0502020202020204" pitchFamily="34" charset="0"/>
              </a:rPr>
              <a:t>	Tony Jordan</a:t>
            </a:r>
          </a:p>
          <a:p>
            <a:r>
              <a:rPr lang="en-GB" b="1" dirty="0">
                <a:latin typeface="Century Gothic" panose="020B0502020202020204" pitchFamily="34" charset="0"/>
              </a:rPr>
              <a:t>	 </a:t>
            </a:r>
            <a:r>
              <a:rPr lang="en-GB" b="1" dirty="0" smtClean="0">
                <a:latin typeface="Century Gothic" panose="020B0502020202020204" pitchFamily="34" charset="0"/>
              </a:rPr>
              <a:t> 	Simon Ross</a:t>
            </a:r>
            <a:endParaRPr lang="en-GB" b="1" dirty="0">
              <a:latin typeface="Century Gothic" panose="020B0502020202020204" pitchFamily="34" charset="0"/>
            </a:endParaRPr>
          </a:p>
          <a:p>
            <a:endParaRPr lang="en-GB" sz="600" b="1" dirty="0">
              <a:latin typeface="Century Gothic" panose="020B0502020202020204" pitchFamily="34" charset="0"/>
            </a:endParaRPr>
          </a:p>
          <a:p>
            <a:r>
              <a:rPr lang="en-GB" b="1" dirty="0">
                <a:latin typeface="Century Gothic" panose="020B0502020202020204" pitchFamily="34" charset="0"/>
              </a:rPr>
              <a:t>Exam Board: </a:t>
            </a:r>
            <a:r>
              <a:rPr lang="en-GB" dirty="0">
                <a:latin typeface="Century Gothic" panose="020B0502020202020204" pitchFamily="34" charset="0"/>
              </a:rPr>
              <a:t>OCR</a:t>
            </a:r>
          </a:p>
          <a:p>
            <a:r>
              <a:rPr lang="en-GB" b="1" dirty="0">
                <a:latin typeface="Century Gothic" panose="020B0502020202020204" pitchFamily="34" charset="0"/>
              </a:rPr>
              <a:t>Course Outline:  </a:t>
            </a:r>
            <a:r>
              <a:rPr lang="en-GB" sz="1300" dirty="0">
                <a:latin typeface="Century Gothic" panose="020B0502020202020204" pitchFamily="34" charset="0"/>
              </a:rPr>
              <a:t>75% Coursework including electronic circuit design, construction &amp; testing. Use of simulation software for circuit design &amp; control systems. Design &amp; production of functioning controlled system. </a:t>
            </a:r>
          </a:p>
          <a:p>
            <a:r>
              <a:rPr lang="en-GB" sz="1300" dirty="0" smtClean="0">
                <a:latin typeface="Century Gothic" panose="020B0502020202020204" pitchFamily="34" charset="0"/>
              </a:rPr>
              <a:t>25</a:t>
            </a:r>
            <a:r>
              <a:rPr lang="en-GB" sz="1300" dirty="0">
                <a:latin typeface="Century Gothic" panose="020B0502020202020204" pitchFamily="34" charset="0"/>
              </a:rPr>
              <a:t>% External exam to establish knowledge &amp; understanding of electronic theory.</a:t>
            </a:r>
          </a:p>
          <a:p>
            <a:endParaRPr lang="en-GB" dirty="0">
              <a:latin typeface="Century Gothic" panose="020B0502020202020204" pitchFamily="34" charset="0"/>
            </a:endParaRPr>
          </a:p>
          <a:p>
            <a:endParaRPr lang="en-GB" dirty="0">
              <a:latin typeface="Century Gothic" panose="020B0502020202020204" pitchFamily="34" charset="0"/>
            </a:endParaRPr>
          </a:p>
          <a:p>
            <a:r>
              <a:rPr lang="en-GB" b="1" dirty="0">
                <a:latin typeface="Century Gothic" panose="020B0502020202020204" pitchFamily="34" charset="0"/>
              </a:rPr>
              <a:t>Pre-Reading List:</a:t>
            </a:r>
          </a:p>
          <a:p>
            <a:r>
              <a:rPr lang="en-GB" dirty="0">
                <a:latin typeface="Century Gothic" panose="020B0502020202020204" pitchFamily="34" charset="0"/>
              </a:rPr>
              <a:t>Use following link to BBC Bitesize, select GCSE Design &amp; Technology, then select OCR followed by electronic systems</a:t>
            </a:r>
          </a:p>
          <a:p>
            <a:r>
              <a:rPr lang="en-GB" sz="1600" dirty="0">
                <a:latin typeface="Century Gothic" panose="020B0502020202020204" pitchFamily="34" charset="0"/>
                <a:hlinkClick r:id="rId4"/>
              </a:rPr>
              <a:t>https://www.bbc.co.uk/bitesize/guides/zbj8jty/revision/1</a:t>
            </a:r>
            <a:endParaRPr lang="en-GB" sz="1600" dirty="0">
              <a:latin typeface="Century Gothic" panose="020B0502020202020204" pitchFamily="34" charset="0"/>
            </a:endParaRPr>
          </a:p>
          <a:p>
            <a:endParaRPr lang="en-GB" sz="1200" b="1" dirty="0">
              <a:latin typeface="Century Gothic" panose="020B0502020202020204" pitchFamily="34" charset="0"/>
            </a:endParaRPr>
          </a:p>
          <a:p>
            <a:endParaRPr lang="en-GB" sz="1400" b="1" dirty="0">
              <a:latin typeface="Century Gothic" panose="020B0502020202020204" pitchFamily="34" charset="0"/>
            </a:endParaRPr>
          </a:p>
          <a:p>
            <a:endParaRPr lang="en-GB" sz="1600" dirty="0">
              <a:latin typeface="Century Gothic" panose="020B0502020202020204" pitchFamily="34" charset="0"/>
            </a:endParaRPr>
          </a:p>
          <a:p>
            <a:r>
              <a:rPr lang="en-GB" b="1" dirty="0">
                <a:latin typeface="Century Gothic" panose="020B0502020202020204" pitchFamily="34" charset="0"/>
              </a:rPr>
              <a:t>Useful Links: (both are FREE downloads for home use)</a:t>
            </a:r>
          </a:p>
          <a:p>
            <a:r>
              <a:rPr lang="en-GB" dirty="0">
                <a:latin typeface="Century Gothic" panose="020B0502020202020204" pitchFamily="34" charset="0"/>
                <a:hlinkClick r:id="rId5"/>
              </a:rPr>
              <a:t>https://picaxe.com/</a:t>
            </a:r>
            <a:endParaRPr lang="en-GB" dirty="0">
              <a:latin typeface="Century Gothic" panose="020B0502020202020204" pitchFamily="34" charset="0"/>
            </a:endParaRPr>
          </a:p>
          <a:p>
            <a:r>
              <a:rPr lang="en-GB" dirty="0">
                <a:latin typeface="Century Gothic" panose="020B0502020202020204" pitchFamily="34" charset="0"/>
                <a:hlinkClick r:id="rId6"/>
              </a:rPr>
              <a:t>https://www.yenka.com/en/Yenka_Electronics/</a:t>
            </a:r>
            <a:endParaRPr lang="en-GB" dirty="0">
              <a:latin typeface="Century Gothic" panose="020B0502020202020204" pitchFamily="34" charset="0"/>
            </a:endParaRPr>
          </a:p>
          <a:p>
            <a:endParaRPr lang="en-GB" dirty="0">
              <a:latin typeface="Century Gothic" panose="020B0502020202020204" pitchFamily="34" charset="0"/>
            </a:endParaRPr>
          </a:p>
        </p:txBody>
      </p:sp>
      <p:sp>
        <p:nvSpPr>
          <p:cNvPr id="7" name="TextBox 6"/>
          <p:cNvSpPr txBox="1"/>
          <p:nvPr/>
        </p:nvSpPr>
        <p:spPr>
          <a:xfrm>
            <a:off x="6554709" y="1697028"/>
            <a:ext cx="4834550" cy="3046988"/>
          </a:xfrm>
          <a:prstGeom prst="rect">
            <a:avLst/>
          </a:prstGeom>
          <a:noFill/>
        </p:spPr>
        <p:txBody>
          <a:bodyPr wrap="square" rtlCol="0">
            <a:spAutoFit/>
          </a:bodyPr>
          <a:lstStyle/>
          <a:p>
            <a:r>
              <a:rPr lang="en-GB" b="1" dirty="0">
                <a:latin typeface="Century Gothic" panose="020B0502020202020204" pitchFamily="34" charset="0"/>
              </a:rPr>
              <a:t>Key Terminology:</a:t>
            </a:r>
          </a:p>
          <a:p>
            <a:r>
              <a:rPr lang="en-GB" dirty="0">
                <a:solidFill>
                  <a:schemeClr val="bg1"/>
                </a:solidFill>
                <a:latin typeface="Century Gothic" panose="020B0502020202020204" pitchFamily="34" charset="0"/>
              </a:rPr>
              <a:t>Level 1 Pass, Merit, Distinction</a:t>
            </a:r>
          </a:p>
          <a:p>
            <a:r>
              <a:rPr lang="en-GB" dirty="0">
                <a:solidFill>
                  <a:schemeClr val="bg1"/>
                </a:solidFill>
                <a:latin typeface="Century Gothic" panose="020B0502020202020204" pitchFamily="34" charset="0"/>
              </a:rPr>
              <a:t>Level 2 Pass, Merit, Distinction</a:t>
            </a:r>
          </a:p>
          <a:p>
            <a:r>
              <a:rPr lang="en-GB" sz="1200" b="1" dirty="0">
                <a:solidFill>
                  <a:schemeClr val="bg1"/>
                </a:solidFill>
                <a:latin typeface="Century Gothic" panose="020B0502020202020204" pitchFamily="34" charset="0"/>
              </a:rPr>
              <a:t>[Level 2 achievement equivalent to GCSE pass grades]</a:t>
            </a:r>
          </a:p>
          <a:p>
            <a:endParaRPr lang="en-GB" b="1" dirty="0">
              <a:latin typeface="Century Gothic" panose="020B0502020202020204" pitchFamily="34" charset="0"/>
            </a:endParaRPr>
          </a:p>
          <a:p>
            <a:r>
              <a:rPr lang="en-GB" b="1" dirty="0">
                <a:latin typeface="Century Gothic" panose="020B0502020202020204" pitchFamily="34" charset="0"/>
              </a:rPr>
              <a:t>Subject Specific Terminology:</a:t>
            </a:r>
          </a:p>
          <a:p>
            <a:r>
              <a:rPr lang="en-GB" dirty="0">
                <a:latin typeface="Century Gothic" panose="020B0502020202020204" pitchFamily="34" charset="0"/>
              </a:rPr>
              <a:t>Electronics, Components, Simulation, Control, Input, Process, Output, Series, Parallel</a:t>
            </a:r>
          </a:p>
          <a:p>
            <a:endParaRPr lang="en-GB" b="1" dirty="0">
              <a:latin typeface="Century Gothic" panose="020B0502020202020204" pitchFamily="34" charset="0"/>
            </a:endParaRPr>
          </a:p>
          <a:p>
            <a:endParaRPr lang="en-GB" b="1" dirty="0">
              <a:latin typeface="Century Gothic" panose="020B0502020202020204" pitchFamily="34" charset="0"/>
            </a:endParaRPr>
          </a:p>
        </p:txBody>
      </p:sp>
      <p:sp>
        <p:nvSpPr>
          <p:cNvPr id="9" name="TextBox 8"/>
          <p:cNvSpPr txBox="1"/>
          <p:nvPr/>
        </p:nvSpPr>
        <p:spPr>
          <a:xfrm>
            <a:off x="6536602" y="3940084"/>
            <a:ext cx="5413972" cy="2585323"/>
          </a:xfrm>
          <a:prstGeom prst="rect">
            <a:avLst/>
          </a:prstGeom>
          <a:noFill/>
        </p:spPr>
        <p:txBody>
          <a:bodyPr wrap="square" rtlCol="0">
            <a:spAutoFit/>
          </a:bodyPr>
          <a:lstStyle/>
          <a:p>
            <a:endParaRPr lang="en-GB" dirty="0">
              <a:latin typeface="Century Gothic" panose="020B0502020202020204" pitchFamily="34" charset="0"/>
            </a:endParaRPr>
          </a:p>
          <a:p>
            <a:r>
              <a:rPr lang="en-GB" b="1" dirty="0">
                <a:latin typeface="Century Gothic" panose="020B0502020202020204" pitchFamily="34" charset="0"/>
              </a:rPr>
              <a:t>Activities to complete before joining:</a:t>
            </a:r>
          </a:p>
          <a:p>
            <a:r>
              <a:rPr lang="en-GB" dirty="0">
                <a:latin typeface="Century Gothic" panose="020B0502020202020204" pitchFamily="34" charset="0"/>
              </a:rPr>
              <a:t>Use both </a:t>
            </a:r>
            <a:r>
              <a:rPr lang="en-GB" dirty="0" err="1">
                <a:latin typeface="Century Gothic" panose="020B0502020202020204" pitchFamily="34" charset="0"/>
              </a:rPr>
              <a:t>Yenka</a:t>
            </a:r>
            <a:r>
              <a:rPr lang="en-GB" dirty="0">
                <a:latin typeface="Century Gothic" panose="020B0502020202020204" pitchFamily="34" charset="0"/>
              </a:rPr>
              <a:t> &amp; PICAXE to gain some familiarity with their functions, they have exercises &amp; help pages to develop knowledge, understanding &amp; skills. This early introduction will be very supportive of your Y10 learning at UTC within Engineering.</a:t>
            </a:r>
          </a:p>
          <a:p>
            <a:endParaRPr lang="en-GB" dirty="0">
              <a:latin typeface="Century Gothic" panose="020B0502020202020204" pitchFamily="34" charset="0"/>
            </a:endParaRPr>
          </a:p>
        </p:txBody>
      </p:sp>
    </p:spTree>
    <p:extLst>
      <p:ext uri="{BB962C8B-B14F-4D97-AF65-F5344CB8AC3E}">
        <p14:creationId xmlns:p14="http://schemas.microsoft.com/office/powerpoint/2010/main" val="2333419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9F8316A95C73C4687C62AEADCFE4797" ma:contentTypeVersion="4" ma:contentTypeDescription="Create a new document." ma:contentTypeScope="" ma:versionID="aed4f9b43aa7cea74e6cd7a62359dda7">
  <xsd:schema xmlns:xsd="http://www.w3.org/2001/XMLSchema" xmlns:xs="http://www.w3.org/2001/XMLSchema" xmlns:p="http://schemas.microsoft.com/office/2006/metadata/properties" xmlns:ns2="1bcba02e-743a-4d27-932f-3f73b92300da" targetNamespace="http://schemas.microsoft.com/office/2006/metadata/properties" ma:root="true" ma:fieldsID="5b51764b560017b3993a755ab7ba66c0" ns2:_="">
    <xsd:import namespace="1bcba02e-743a-4d27-932f-3f73b92300d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cba02e-743a-4d27-932f-3f73b92300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F55273-B0A8-42D8-8646-A4364F8CF92C}">
  <ds:schemaRefs>
    <ds:schemaRef ds:uri="http://schemas.openxmlformats.org/package/2006/metadata/core-properties"/>
    <ds:schemaRef ds:uri="http://schemas.microsoft.com/office/2006/documentManagement/types"/>
    <ds:schemaRef ds:uri="http://schemas.microsoft.com/office/infopath/2007/PartnerControls"/>
    <ds:schemaRef ds:uri="1bcba02e-743a-4d27-932f-3f73b92300da"/>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CA04CBB5-6DEA-4B4F-80A9-F42B02B713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cba02e-743a-4d27-932f-3f73b9230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95A53A3-5193-40D1-AD36-A55A067C43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1989</TotalTime>
  <Words>487</Words>
  <Application>Microsoft Office PowerPoint</Application>
  <PresentationFormat>Widescreen</PresentationFormat>
  <Paragraphs>102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Extension Activity</vt:lpstr>
      <vt:lpstr>PowerPoint Presentation</vt:lpstr>
    </vt:vector>
  </TitlesOfParts>
  <Company>UTC Swindon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Cherise Osolin</dc:creator>
  <cp:lastModifiedBy>Jon Oliver</cp:lastModifiedBy>
  <cp:revision>47</cp:revision>
  <dcterms:created xsi:type="dcterms:W3CDTF">2020-05-28T07:50:53Z</dcterms:created>
  <dcterms:modified xsi:type="dcterms:W3CDTF">2020-07-06T16:36:05Z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0x010100B9F8316A95C73C4687C62AEADCFE4797</vt:lpwstr>
  </property>
</Properties>
</file>